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4" r:id="rId2"/>
    <p:sldId id="269" r:id="rId3"/>
    <p:sldId id="256" r:id="rId4"/>
    <p:sldId id="257" r:id="rId5"/>
    <p:sldId id="258" r:id="rId6"/>
    <p:sldId id="259" r:id="rId7"/>
    <p:sldId id="266" r:id="rId8"/>
    <p:sldId id="267" r:id="rId9"/>
    <p:sldId id="268" r:id="rId10"/>
    <p:sldId id="260" r:id="rId11"/>
    <p:sldId id="261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CCEF9-49DE-45A1-B33F-DA9295424960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4F1CA-53AD-494D-A353-FEA162C7F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004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56602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66893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77185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87476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D6EB0421-E919-414F-B379-E4BF65844027}" type="slidenum">
              <a:rPr lang="en-US">
                <a:solidFill>
                  <a:srgbClr val="000000"/>
                </a:solidFill>
                <a:latin typeface="Times New Roman" pitchFamily="18" charset="0"/>
              </a:rPr>
              <a:pPr eaLnBrk="1"/>
              <a:t>7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632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B6A752C-C7BC-4931-A76A-F9851B6D0341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A74EB60-A927-4679-B721-BB97354CD86F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A752C-C7BC-4931-A76A-F9851B6D0341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EB60-A927-4679-B721-BB97354CD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A752C-C7BC-4931-A76A-F9851B6D0341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EB60-A927-4679-B721-BB97354CD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A752C-C7BC-4931-A76A-F9851B6D0341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EB60-A927-4679-B721-BB97354CD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A752C-C7BC-4931-A76A-F9851B6D0341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EB60-A927-4679-B721-BB97354CD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A752C-C7BC-4931-A76A-F9851B6D0341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EB60-A927-4679-B721-BB97354CD86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A752C-C7BC-4931-A76A-F9851B6D0341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EB60-A927-4679-B721-BB97354CD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A752C-C7BC-4931-A76A-F9851B6D0341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EB60-A927-4679-B721-BB97354CD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A752C-C7BC-4931-A76A-F9851B6D0341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EB60-A927-4679-B721-BB97354CD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A752C-C7BC-4931-A76A-F9851B6D0341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EB60-A927-4679-B721-BB97354CD86F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A752C-C7BC-4931-A76A-F9851B6D0341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EB60-A927-4679-B721-BB97354CD8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B6A752C-C7BC-4931-A76A-F9851B6D0341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A74EB60-A927-4679-B721-BB97354CD8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153400" cy="3508977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latin typeface="Century Gothic" pitchFamily="34" charset="0"/>
              </a:rPr>
              <a:t>Write four sentences using </a:t>
            </a:r>
            <a:r>
              <a:rPr lang="en-US" sz="5000" b="1" i="1" u="sng" dirty="0" smtClean="0">
                <a:latin typeface="Century Gothic" pitchFamily="34" charset="0"/>
              </a:rPr>
              <a:t>four different </a:t>
            </a:r>
            <a:r>
              <a:rPr lang="en-US" sz="5000" b="1" dirty="0" smtClean="0">
                <a:latin typeface="Century Gothic" pitchFamily="34" charset="0"/>
              </a:rPr>
              <a:t>verb tenses.</a:t>
            </a:r>
            <a:endParaRPr lang="en-US" sz="5000" b="1" dirty="0">
              <a:latin typeface="Century Gothic" pitchFamily="34" charset="0"/>
            </a:endParaRPr>
          </a:p>
        </p:txBody>
      </p:sp>
      <p:pic>
        <p:nvPicPr>
          <p:cNvPr id="1026" name="Picture 2" descr="http://tx.english-ch.com/teacher/rose/banner_verb_tens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84469"/>
            <a:ext cx="4495800" cy="2587731"/>
          </a:xfrm>
          <a:prstGeom prst="rect">
            <a:avLst/>
          </a:prstGeom>
          <a:noFill/>
          <a:ln w="762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781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Have To Do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508977"/>
          </a:xfrm>
        </p:spPr>
        <p:txBody>
          <a:bodyPr>
            <a:normAutofit/>
          </a:bodyPr>
          <a:lstStyle/>
          <a:p>
            <a:r>
              <a:rPr lang="en-US" sz="3500" b="1" dirty="0"/>
              <a:t>In your own words, </a:t>
            </a:r>
            <a:r>
              <a:rPr lang="en-US" sz="3500" b="1" u="sng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summarize</a:t>
            </a:r>
            <a:r>
              <a:rPr lang="en-US" sz="3500" b="1" dirty="0"/>
              <a:t> what you will need to know to complete this assessment successfully</a:t>
            </a:r>
            <a:r>
              <a:rPr lang="en-US" sz="3500" b="1" dirty="0" smtClean="0"/>
              <a:t>.</a:t>
            </a:r>
            <a:br>
              <a:rPr lang="en-US" sz="3500" b="1" dirty="0" smtClean="0"/>
            </a:br>
            <a:endParaRPr lang="en-US" sz="3500" b="1" dirty="0" smtClean="0"/>
          </a:p>
          <a:p>
            <a:r>
              <a:rPr lang="en-US" sz="3500" b="1" dirty="0" smtClean="0"/>
              <a:t>Share you response with the other students in your group. </a:t>
            </a:r>
            <a:endParaRPr lang="en-US" sz="3500" b="1" dirty="0"/>
          </a:p>
        </p:txBody>
      </p:sp>
    </p:spTree>
    <p:extLst>
      <p:ext uri="{BB962C8B-B14F-4D97-AF65-F5344CB8AC3E}">
        <p14:creationId xmlns:p14="http://schemas.microsoft.com/office/powerpoint/2010/main" val="3220818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Group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7464"/>
            <a:ext cx="8153400" cy="3619948"/>
          </a:xfrm>
        </p:spPr>
        <p:txBody>
          <a:bodyPr>
            <a:normAutofit/>
          </a:bodyPr>
          <a:lstStyle/>
          <a:p>
            <a:r>
              <a:rPr lang="en-US" sz="3500" b="1" dirty="0"/>
              <a:t>Based on your current understanding, how are </a:t>
            </a:r>
            <a:r>
              <a:rPr lang="en-US" sz="35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expository and argumentative </a:t>
            </a:r>
            <a:r>
              <a:rPr lang="en-US" sz="3500" b="1" dirty="0"/>
              <a:t>writing </a:t>
            </a:r>
            <a:r>
              <a:rPr lang="en-US" sz="3500" b="1" u="sng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similar</a:t>
            </a:r>
            <a:r>
              <a:rPr lang="en-US" sz="3500" b="1" dirty="0"/>
              <a:t>? How are they </a:t>
            </a:r>
            <a:r>
              <a:rPr lang="en-US" sz="3500" b="1" u="sng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</a:t>
            </a:r>
            <a:r>
              <a:rPr lang="en-US" sz="3500" b="1" dirty="0"/>
              <a:t>?</a:t>
            </a:r>
          </a:p>
        </p:txBody>
      </p:sp>
      <p:pic>
        <p:nvPicPr>
          <p:cNvPr id="1026" name="Picture 2" descr="C:\Users\lgoodine\AppData\Local\Microsoft\Windows\Temporary Internet Files\Content.IE5\G4NXU866\social_skills_pic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505200"/>
            <a:ext cx="2362200" cy="274320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872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US" sz="45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Own…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508977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Brainstorm a list of </a:t>
            </a:r>
            <a:r>
              <a:rPr lang="en-US" sz="35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issues in today’s society</a:t>
            </a:r>
            <a:r>
              <a:rPr lang="en-US" sz="3500" b="1" dirty="0" smtClean="0"/>
              <a:t> that you could write an argumentative essay about</a:t>
            </a:r>
            <a:r>
              <a:rPr lang="en-US" sz="3500" b="1" dirty="0" smtClean="0"/>
              <a:t>.</a:t>
            </a:r>
            <a:br>
              <a:rPr lang="en-US" sz="3500" b="1" dirty="0" smtClean="0"/>
            </a:br>
            <a:endParaRPr lang="en-US" sz="3500" b="1" dirty="0" smtClean="0"/>
          </a:p>
          <a:p>
            <a:r>
              <a:rPr lang="en-US" sz="3500" b="1" dirty="0" smtClean="0"/>
              <a:t>Add </a:t>
            </a:r>
            <a:r>
              <a:rPr lang="en-US" sz="35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Claims </a:t>
            </a:r>
            <a:r>
              <a:rPr lang="en-US" sz="3500" b="1" dirty="0" smtClean="0"/>
              <a:t>and </a:t>
            </a:r>
            <a:r>
              <a:rPr lang="en-US" sz="35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Counterclaims </a:t>
            </a:r>
            <a:r>
              <a:rPr lang="en-US" sz="3500" b="1" dirty="0" smtClean="0"/>
              <a:t>to your favorite topic.</a:t>
            </a:r>
            <a:endParaRPr lang="en-US" sz="3500" b="1" dirty="0"/>
          </a:p>
        </p:txBody>
      </p:sp>
    </p:spTree>
    <p:extLst>
      <p:ext uri="{BB962C8B-B14F-4D97-AF65-F5344CB8AC3E}">
        <p14:creationId xmlns:p14="http://schemas.microsoft.com/office/powerpoint/2010/main" val="3032275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5486400" cy="4495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REMEMBER: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Test on </a:t>
            </a:r>
            <a:r>
              <a:rPr lang="en-US" b="1" u="sng" dirty="0" smtClean="0"/>
              <a:t>The Giver </a:t>
            </a:r>
            <a:r>
              <a:rPr lang="en-US" b="1" dirty="0" smtClean="0"/>
              <a:t>on </a:t>
            </a:r>
            <a:br>
              <a:rPr lang="en-US" b="1" dirty="0" smtClean="0"/>
            </a:br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FRIDAY! </a:t>
            </a:r>
            <a:b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January 9, 2015</a:t>
            </a:r>
            <a:r>
              <a:rPr lang="en-US" sz="4500" b="1" dirty="0" smtClean="0"/>
              <a:t/>
            </a:r>
            <a:br>
              <a:rPr lang="en-US" sz="4500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Study your </a:t>
            </a:r>
            <a:r>
              <a:rPr lang="en-US" b="1" u="sng" dirty="0" smtClean="0"/>
              <a:t>Jeopardy Sheets</a:t>
            </a:r>
            <a:endParaRPr lang="en-US" b="1" u="sng" dirty="0"/>
          </a:p>
        </p:txBody>
      </p:sp>
      <p:sp>
        <p:nvSpPr>
          <p:cNvPr id="5" name="AutoShape 2" descr="data:image/jpeg;base64,/9j/4AAQSkZJRgABAQAAAQABAAD/2wCEAAkGBxQTEhUUExQWFhUXGRcZGBcYFxwaHhwfFxocGhcfGRsZHSggGhslHBoYITEhJSkrLi4uHR8zODMsNygtLisBCgoKDg0OGxAQGiwmHyQsLCwsLCwsLCwsLCwsLCw0LCwsLCwsLCwsLCwsLCwsLCwsLCwsNCwsLCwsLCwsLCwsLP/AABEIASEArgMBIgACEQEDEQH/xAAcAAACAgMBAQAAAAAAAAAAAAAFBgQHAAIDAQj/xABKEAACAQIEAwUFBAcEBwgDAAABAhEDIQAEEjEFQVEGEyJhcQcygZGhQlKxwRQjcoLR4fAzYpKyNGOTotLT8RUWJTVDc6OzJFPC/8QAGgEAAwEBAQEAAAAAAAAAAAAAAAECBAMFBv/EADARAAICAQMCAgkDBQAAAAAAAAABAhEDEiExBEFRcQUTMjM0YYGx8CKRoVNywdHh/9oADAMBAAIRAxEAPwCp2x5OPWxrhAZOMnE/gfB62brLRoLqdvgABuzHko6+m5IGLOb2d8OyNIVOI5liTyBKKSNwiqDUeOs/AYfCtgVFOPMW9wvgPZ/Nt3dCo61DZVNSojE/3e+EMfIThW9pnZCjw5qC0alV+9FQnvCpgJoAjSo31H5YVoKErGTglwjh9OvKd73dYnwKyMVexMaklg8iANJmQJm2DGS4Rkqdfu61SrXemahqrTXRSAoK7VR3jHvH9wgEKs9cACpOMnBClktTmmMvmTUAlkDSwEAyVFGQIIM+YxHD0fuVf9qv/KwwI84ycSNVH7lX/aL/AMrHuqj92r/tF/5eEBGnGTiTqo/dq/7Rf+Xj2aP3av8AjX/gwARpxmJM0elX/Ev/AA49mh0q/wCJf+HABFnGTiUDQ6Vfmn8MZNDpV+afwwARZx7OJP6j/W/NP4Y9/Uf63/cwARZxspxImh/rf9zGw7j/AFv+7gAitjXHrY1JwAX57HeAihkhWI/W5jxT0QGKY9Ddv3vLFR9uuPNnM7VqkygYpSHIIphY9fePmxx9CcMpClkqSrYJl0C/u0xH4Y+WU2HoMJ7yH2Ng2D/abtK+cpZQVSWq0FqI7H7QJUoxPNoEHzWeeAeXy7udKKzneFUsfkBMY3zGSqU4NSnUQHYujLPpqF8OhEjgGeSjmadV5imS4A31Ipal8O8CT5TiR2fz9KiuYaqxNRqQSmsTrY1FZtR2AhLzuGYC5xdnsloI/C8uWRCQaokqCbVni5HTFf8Asu4yi8RqUqiq1PNMwGpQQHBZkidpBZfMlemAYK7S9oaTtWNCszLWqVKjr3ehizMyoGqNJCLS0LpXfx+7qOFHFt+3LggVcvmKahQC1J9Kge946ZMejj4jFT0KLOyovvMwVfVjC/UjAgOYYdcZOLm9tOdpUKFPLU0pipWOpmCKCEpkcwJGp49QrDDD2Xy9L/sihVNGkzrldUtTUyUQwTIvcYLEfO+odRj1TO2Hfh/tNzCMC+WybrzAoBD8GU2+RxE9pPaGlnatGpQXQooAMsAFXLvqBI3gBYPQjBYCnOPO8HUfPH0ZxoU8vwx8zSo0RUWgjqTSQ3IW5tffCV2H9o9SrmaeXzaUmSqwRXWmFKs1lkDwlSYGwiZwWh0VVjMWt7aezdCilLM0UWmz1O7dUAVWlWcNpFgw0kSN5vtiqcAjMYMZj3ABmPRjyMejABhx5j048wAfUfZfMitkss/J6NKfXQAw+cjHzHxHJGhVqUW3puyH9wlfyxbvsW7UK1M5Go0OhZqM/aVvEyj+8rS0dDb3TiL7Wuw9V6pzmWQvqA75FEsCogOqi7AgAEC4Im8khdx9hY9j9SOKUf7y1h/8bH8sNvt7fwZMf3qx+Qpj88KXsipH/tWjY+EVpHT9U4v0ucNft8Xw5M+dcfSlgYIZfY1/5XR/9yt/9rY+fsvWZSrqSGUhlI5Fbg/AicfQfscWOF0PN6x/+Zx+WPnp1gkdLfLB3DsfRXEEXi3CCUA1VqWpRPu1UvpnyqKVPlOKg9l3C+/4lQBHhpTWaeXde7PT9YUw6ewrjUrWyjG6/rqd+RhagHkDoP7xx17XZBOF0eI16ZipnnWlRA3QOpeuR0uahHSEwAVx2545+mZ2tWBlJ0U/2Esset29WOLq7JAHglIMdKnK1AWiYEPJgXMC8Y+dsfRPZtP/AAKmOuTc/wCJGP54AKq4D2a4bWqoj8U3IEfoz0pkxAqVCVBPnhRzyBalQAQAzgDoAxAF/LHGl4iFW5NgBcn0A3wT4zwCvlqVOpXQ0zW1lEaz6UCyzD7IlgADB3t1e4i/uN5Fq/CDSQqGfL0gC7BV2TdjYYr7s17O62VqrnM2yCjl/wBdppE1XfR4l0hRESA0zsPOQ99taX/gtZemXp/7uj+GFz2M9qNdP9CqnxIC1Enmn2k/d3H90kbLibGInb/to3Eaiwpp0Kc92hMkk7s8W1EQIFgOsklTw8+0zsYcnmO8or/+PWJKAfYa5ZPTcr5SPs4XqXAKkS0KPBv1c238gTiqoQKpU5IHUgfPE+nwxiWHMNpwfpcBUNTWDKhajNy8RkD4DT88THyj+JiIDlj0j06czgsdCacsQurlt8f6nHHRg/RyMgjcRPxmR85wFI0kgiRyn+WGIjtjzGNjzCA2RyCCCQQQQQYIIuCCLgg88PPCfaxn6KhXNOuBzqqdX+JGWfUgnCO9FgquVIVtQViDB0xqg7GJE9JGO1bh1VE7xqTqlvEVIAn3ZPKeU78sFWA95v2x55rJTy6eeh2P+88fTChx7tLms4R+k1mqBSSohVCzvAUAYipwmuSwFCrKGGHdtKkCSCIsYvG8YipSYqWCkqsamAJA1e7J2EwYneDg0hY08E9oWdytFKFF6YppOkGmpPiYsZJubk4V61QsxY7sSTHUmTjrTyFVkLrSqFBJLBGKwNzIEQOZ5Y1bJ1ASDTcELrI0NISx1kRZIIOra4wUBL4Dxqrk6wr0CA6hhcSCGEEEc+vqBiX2n7WZnP8Ad/pDKe71aQq6R4omQNz4RgbR4ZXeClGq0gEaabtIJIBEC4JVgOsHocafoVSVHd1JedA0NLQYOkR4oNjHPBQHDDlw72mZ6jRp0UNHu6aKig0p8KiBJm9sJmPcFAO+W9qWeQyiZVfTLgf5WGAXartNX4hUV8xolV0KEUqAJJNiSZM7zyGA2NqaSQMFAOHE/aTna9B8vU7nu3TQYpkGCIsdVjgH2fSulVa9CQ1FlYNyF4v1B2I5gkYnZfgqrTVqhEt8YuQZ+mDnCcvUNMoigLMSu5JYH42B+eFSGM1ftdmKtI0qq0nLASQhA30+ETuGxzThL1TTmPGELatrABreoP164K8A4C1NLxNx+BwXbIwbASAQGIHNTP1P1xD+RYE/7M1ErJM6NZn7Mk3nnpj64HcQyeqmGAIAIkWJiCfxJ+Yw3pw+AxBJLaQLnmIPw2+vXA2pRRECsSBqBvzI1G/kLYXAxBrU6gRTpgySSRGyhQB8tvLCjnaY384+mHvjNYk6zAC69OnmSCwieQLD5jCPmANtrzc+ox1RzYKbHmPWx5gEH0rUmy2VDVEmhUzFR6TB5YM1JlVYUqS3dkXIAm+JWfz1JKufrJWWqmbp1VRBqDE1nV17xWEJ3cG5O4GmZsq4ncJ4TWzL6KFNqjc42A6sxso9TgcqVsBrz/EsvVr1u+ejUyrZitUUy61qZZVAelAlg2lRpIIlb6d8AOCFWyuZpNVp03qPlSuskAimapcyAdtS/PDfwr2UsQGzNcL/AHKQk/4m/wCE+uDtD2Z5EC/fOepeP8qjGSfpDDF835HRY5MSsvxCgmZyeaWqmihSpJUp31g0kKOqoR4lqTOoW8baog4zhnHaKrlXcguU/RMwkGBlwzAm/VHpgb/2Rw55r2Y5JvdetT/fB+jKThd4v7K6yy2WqpWH3W8DbTYyVJ9dOHDr8MnzXmDxyQP4fxXLr3qVX10kqZKnT0kglcv3oeooFyNbd5psSHixxEPGCKecV6qVKi1DUoVFJ96uxTMNSjYNTOqORg7jC/nslUouadVGpuN1YQfXzHmLY4Y1qVnM8GNhjzGyYQEvh+V7xwswT5YsDLcEpZenq0I7H7W8efT5YjezvIX7yytyJB+nL6jDP2hYsQAZJtA/G22Jb3otLaxaoZRq9QKBb0n5YsLgvCRSUQssed/oeQx52W4L3YJI8RjUT+Aw0Cng5FdHClSgAGMb1KYNiJx1Ax5GGSRK9ljbofLmcK/E8uagYgAaZid5iBA6bYbK6Agg4CZtX6DexPxIP4YhlxK64zQIUFtV7Dnt/MnC1n8tNRlAHh8PTbfnzMnFk8YyIICseViOXPCHxPIkOVsSP65fHFxdikqFFseY2bBDs9whs1mEorbUfE33VF2b4DbqYHPBKSirZIX7E9j3zra2lKCmGYbsfup59TsPM2xdXDOHU6FMU6CBEHIDfqSdyfM3x7w7J06NNaSLpVAAo8hz8z58ySeeN9f9HHzvU9VLNL5dkaoQ0nrPB3n0/j/DGL0CkiOn88ai45T6fwxhU7E8uZIxlOhsTAupHwI+vXHgIOxv5xPwPXHPTfn9TjGa8eGPQH6xOGIh8a4LRzVM066ah9k/aTzDfZMfwIIOKV7W9l6uRqaW8VNie7qRvHJujjmPiPK+RV3HLkZ+kkbYhce4SmZoPQqDwsLN91vsss8wfz642dL1UsTp+z+cEThqPnYY6Ut8dOIZJ6FV6VQQ6MVb4cx5EQR5EYn8J4cWINvibDpP8MfQJ3ujKN/YylXnVELHvGDHlsThw7N5Y1arVWuAQFnyv9d8LVal3NEBXBJhfDE332th97K5fTQTSI2JnniWWtg9SpxYfHElccKdtzjqCOuGSeHfHjHGsmd5xyrVIcdDbABuVifP8sB82PLrP9fDBuuYGImiWki0bnEsaFvNZHUVcgQD6Ha2E/j+WXXrW+om39bYcOMZudcHb4D4czivc1nhqIDARffr64UOSpPYQmxaXsc4bCVswRdmFNSfurDNHkWK/wCDFWHF6+zWmE4fl45h2J82djOMvpCenDXi6DErkMdRptyHnONATsPwnGMeeNIx4BqNqgI3Pwv1/ljY7GLbdec8jvjUSBHWef8APHms85vhgexO97eZ9PrjwBoF7HaT5xtjGJJt+PQR1xoxMfTf4YBHpJ2N/wCuWN1vY/OPh/Xxxy0Eb/1GPU89sAyuvaVwHXmKVZdmUq9wJNMSnxIJH7owF4fSZoCWVbCxuftN6bf0MWB23oB8te2l1Ijzlbf4sKuZUKtNSIN7A+6DM8rzbH0HQT1YV8tjLkVSJioGNJNxMnbqPPFi8NoAKNUseigx8v44Ruy2V1Vqc3F5/Hn8MWZSEWAtjVW5N7GqOg3XT6r/AEMddYYWn4SMb+mOdUFrSw9LfXDEcVQrcEm5sTP13xFzfEFVW1GCAYnljMyqKQA7g8vETfa4MjnjdEqCJVX+8Z0k+im31xIzxOISq6UqNb7Kz8ybYj0ahYnVRqgDaSDPwVsES7EXX5MDjhm2ZFkETPMdfMbYKASu2tVws00QxYqyMpA6yZEbYq560OS9OJ63Hwm2H3tVxhgtQDxBrEKxIk+VjivqPEyqAFZMkyT18uWKjwJgg4vP2cVw/D8vHIMvxV2H88UY2+LT9jnEQadbLk3VhUUeTwrR6MAf3sYvSMNWG/B2XidSLBcRjScd6w5/1bHLu8eAajanPQnzxgpNeV+o/jjUJPMxjcEjZyPrhiPFpnp9f4Y5VGi2xFt/njswP3/6+BxwKfHAM8BJxugJO2PAnz6Y6UBueew/6YAAPa+tGWPmygfOfywiVKnjDG5FwDe8fn0wb9pfECGo0Kd51VHvsBCrPkTq+WF7h0yBYAn3oPPf8J+GPf6COnDfjbM2V3IsDsmq01eqxuNj+0RyA35bXt54Z6PFEMyYC7k2HxJ254AcFzCJRZmNgdhFwLD8PxwFod/xUuadQZbKKSqlgCajCx0rIsOd/wCWoljq/afLCwqqx2hfF8o3+GPF4p3zaaZeIkkEAAcibSMVpxzsTXywFRHWoVuWEqeQ9wkyL9Z8sQf+8+YNJqTeHVZmCnURzAbadxth0xbDzxHOUmem4ZzoqKE2JYo+wjm91BO5jlfB/iHEnRZRdRuDbaDBP8ueK97OVzVzQ0iAPsgWgC194EDaJ59C65/iVGg6UnZQXDH4yDsB1JxLGTuJcTNIwYAAEszAelv63whdo+1GrVoq1HOwAXwi1/d3nzxD7R9tKRqtILjWGEQbAWibSTzv8ccMt2/ywQr+jMrH7SsOkSTBJPnp+GHQWhRfIVnOqsWUMZk8yfLriLmKJB06502uI/jh04txmlXE95TU9VqsDb5dT9k4E1sjQchlNOSPEralE2vKE/gN/LF2TQpNgj2c4y2UzCV1E6bMv3lPvL+Y8wMDmN8eYUoqSpiPpTJ5xK1NKlMhkqKGU+R69OhxvUHl8cUx2B7Z/obd1WlsuxnqaZO7KOanmo9ReZufL11qKHRlZXAKspBUg7bY+d6nppYZV27M1QnaObXvjwzjoyzH4csaFT6f1+GMx0OYHUxj0nrj2OUA42Wl1k+mADRVB9J3xtm80lOmzsQEQSTv689+mMr5pEUs5CoolmYgAaepxUfbTte2dcU6RIoKbbg1D1I+6OQ+J5Aaem6eWaVLjuyJy0kXO8T7/MVKrj3jabwBZVHLbeOZJwUo1SthAJUHkYmPkf4/DArJZIKNUCbaUm/qeeJwqaBLRJPi08ydz5BRYDrfzx9EopJJcGWxz4Fl+8paCROu+pSbEKTsR1PxxH7Udha3cr+i1CXQ+4IRYJvok+EzJMm84OdkSCoO1/8Ap+WGvUrCCCPgRhIbKsHCs7Sy6FNeo6iyOgYWJiNypiDaMAuJZpxS01krB5jW6sDvIExBEGOtzi6atCnTUszuFHV2gel8D2zvjppTHvkgM0nlJIne2C6Dkrb2bV6pzyKKZKQwdtJgDSYmR94DEP2w12GeAloVBptpidyOvri9ESP44pL210x+k0mm7IbeSn+JOKEVyzTjzGYnZThbOJJCg7EzHz5c8AiGFOPdXXBNeE1gdRpNVB5qdU+crfECvR0mCCDzBwAWPxHtJk8yj0c7l0IBHc5jKqKZVSRrkGTI6aSGvYWOEvtHwA5Yq6VUr5eoWFKtT2OmJVgbpUAIlT8MRKdcrEeE6venlzEYYuznGqdGlUoV1Stl6hDtTdTGpZH6tkOpKhGkapAF/jPB0avgTsGezvajMZJv1L+A+9Ta6N1tyPmI85xI4vwBTSbN5Ml8tqOpT/aUJ2WoL6luB3gt1jmvYJRUlTRG6Le4R7UMs8d+j0WtJH6xPoNX+7g/T7V5FhIzdAdJfSfiGIjligcZjFP0difFo6LLIvyv2tyS3ObomPuuHPyWTzOF7i3tQy6SKFN6zciR3a/XxfTFSYwYIejsS5tg8rDPHu0mYzjTWfwA+GmtkHoOZ8zPwxplCqLJ94zA5/yxBoxcz8Md+8JgL03P19BjdGKiqSObdk3h6l6qyeu21x9STGJ/aHNMVjpaet5MfIjGvB0VQahiVjTzkgxP4n1jELiTNoBO5JMHpsJ87k/LFCLd7EZkCkgPMCJ9BfDXm8u7AlKml+VrfHn8cIXY0k0aTD7qn6Dz64sSithiEWxZyXZvNNUL5iuDHuIhJHxLDnbb54NcL4P3dQ1ajl6hEAbKgNyFHWwk4m8Qz6UULuYAH9fHEThS1HPe1JUMPDT6A3lv7xtblhk2EajWxRXtapscyrNtpAB+Zt5f1zxedeIxVftPyyuuogagCdUyRewGDuHYqYYsLs3XigKbBe7bckTvHObET+OK8Jxa3s8SnVykEAkalMj1P54JDjyS07EZevL0q70m8Q8JgW2kbgc98L3aLsdlKTQmavYEPc7TyGNuK8Mro1RsvV0reEY/dX7PyPlhJzrvq/WTq8/6vgQMb+MezzNUj4U70E6QybzvLKeUee+FPP5XuyVmQCQZEERa4NxPQ4+gOH9oO9WmaalizKrBtLFQRLWQkKqidztF725cfyYRv0mnSFVGXRmkCyalMAw4WLsh6RKlhcxjLHKzRKHiUNQzj5eotSg5SqhIDAhuUGxBBUjkZBwx8S4DTzlD9LyKotVROZydM+4BbvKKkA6DuV5E2nELt32eXKVEei2vLV1L0aliCLagCOQkRN4OPOA56vw3MUcwqsJC612Do2lmSWFuVxsYxoUk0cXF7ivjMWP7TeyQAXiOUWcvXC1HVVtTLgEP+yxN7WJ87VxizmZj0Y8GNkwAbeWJ+VpW6nmJ+QH1xHVLwBfr+eC+VQUgC287bifzaI+PywwJOVpmyt4tJuo8vs+gA+uIPFDIZjeCI+O/4DBOghcgCRI2J6mIJ846YjcXEIR+yQI6zA+QB+OACyewazlqA/uJ+Aw/6tIJPLCT7N8uTlqTHbQI/D8sNedy7VRo90HfqfLEIpi5XpPnqwIgUkcechW8UDaTBWeUzhr/AEoSQTB5g414dkFo01poAAOk3JuTck/M4ytldWreSIn8Pr+OGIF57jCCRO2/9esjFOdvO0ff1DTQ+AQLbbX9TfBDtSc1lK1TWxYPzAMeowgVDc4Ehtmpw2ez3jncVWpN7lT6MJj5gkfLCljAcNqxJ0PXaziOrVPiGwG3OScJb1JOCv6YKtO/vgR1mPj64EkYYizs1QORAFUuKTvVISnLELsJabAkpaJ38U4mZX2jVJHdU9VJAC7MNLjrDCQR5EG253I6J2tSjQplc2tYsIrUnpl45Du2hSNO8Ekb899Oz/avJEVRmqKopEkhxVBD7DSAHDCYkCPSb4FGXdb/ALHoOSrcRu22bBZadN2OXg1UQqVCNV/tNEjYwrQCQCTB3xbPZjhmrIpTzKLUXdWcamOtVbWwM6bkiAYAUYqnt1+i/qf0WprAV1qAEkAgggrPJpJti0uDcfenRpq4pVndFIpUtYYjSCJOgoZMyzMonnip7wXbzOVfqdBPs/UpsK/DnBYKkgbqaVaRpVgAIUkqLC0dMUt207F1+Hv4/HRYxTqjnzhh9lvLY8pwz8S7R1MrxOjUcPSpLUqa071Kh0VCveAqlkAsdPMgmSZxcuYoU61Mo6rUpuBKkBlYG48iNjjvjvQmccvtM+UAMZRW4w3e0bsoclmvCP1FUlqRmYiNan9kkR5FbkzhS/n9cdUcgnwrYta3PeTy+AkfTBPKUQzAsST5HpvH9cxgRRqSNE2EH5XP54OZKiAhkbggnpqN/jEW8hhgEeGU/CahsF8K+ZO9+fIenwxA4nlSxFNbs2kfGAIufh/DDJlaACKg91FluuzQPmSTgh2b4Ke+FRlMrHKNMj67nE2VQ49lOHjLZalS+0FEzO5MmZ5ycGBVXmRhX4txYUkqNMsATG8gWt5SfxxX3/eSoaupqkKBpIEHxH3gpA96JuLD0FhAy6GzSybiwmJv/wBMY2YAF9/5THyxTfDO15psWeoCSwsACSqmYJAte21hOO2Z9oFMgo61ATB1CxkW2320ifIHAFIsnjGQo5lStQAxG3LVeARzi58jyxXvHuxNBGRVaCdRPkAJv5zblN9gMRavafLU6YqUmqFiw8JYHYXmbgmT88RU7WBqrMHYgMCg+7JGoKd2JuBPlgDYUs9wepTCkqRqmB/XwwPNEgwd8OTcfStVLVAwCoQqrcSoJkn19fpgNlcvqzEkACWaOgN/wwxAhkKHHgXBXM5cuGaNvkZMmPQn5emIncxYmPh/DDEfR9HhNNBTBC04hRpPlcTsDA3F7HFPe0PilF6xWjpZVXREEhCpvpbY3kTcQB0ww9tO1DZkEZdyEEEhdLlwQ0SgJJUMrgiLAqTMjFaZrIVkbS6MpOwYEH5H8MYsWOGq1sbm5qO+/wDggV45SDznr5eWLH4FmmyeWZ6ApOG8Dhy1MkqLrUpkslRrlQV0naRBxXVcWHp+Z2PP1w9ZXtV3aUU0llkagqoiEmSoYX1XbfUu23LHTPqaVEYUrdi/2p4vSr10ejl1oBRBCx4iDMtpsT54s32W9tKDJTyRU03UEUyWJV9yQNbEqeizBvAG2K34+atSvl0qUQh0qAlNQmoM26m4M8m28sH+03CEy2RyVdaal6dcBmNi+klwjAGLFSDHn1w45Ix0x8fqTPG3qfgNnts4Q9TL0swsaaBfXe8VTTAIHPxKB8cUuBIY9AB9Ri/uP1m4jwV6lMBWq0VqaTsDTYPUUH9xgPhigg/gA2k3x2RnZ3yYIaAJkH8MMnAhLgMZgKSDsY536kgYXcguphHurHlJBH8sMfDnIDwoLFkpj91WBjy1EfzxQIb+HUIGomSzKW5zqPTyANvXBjNZwUpVQZ2P7TbAAegv0HrgVwamCGNzEH5iI33ucRe0lJu+kyNvhsoA5bnEdy3wDeN8S7xWk8lm5idR1BSOQ/P58/8AuyrUqTOzByCQosABvveT1g3bnfB3hPBQzLUrlRBlEYEgG3iPUbwCAJ6jduHDlqHxHVYaVgNb7x5Xv8CMFkgbsV2cy6r3gpLN/FuI253PrF7xhoz/AAmjWXRVpo69GUH4A8hbHXJZcUl0gWkm9ze5xy4lRLCxIgyNMztA2vzP0wUAscV9m2Qqe7TNIxbu3gfIyMVz2i9n9TLk6HWoojnB2va+LZq0Ib320JbTIiBG53d5MdBPOMKHGFIq1tTaY7wrYkaNN/fsYhD8T0wBRVTo9MkHcWP/AFwT4dmXdlRQNTxJ6AH12tJJttiMmRqViSqwPESbwI3n0wz8I7PVtZphSICz4TLRDqsmIU7kSL77CKbEjMxkv1bLSjQbhhPjKyLTfTsPUzbkv5xQLcxP9fKMW5V4MtKjqazN4goAYKdEADkQABci255YqHi9aajtyZmI9CcCBlhZD2dZvLlnRqBJEMHBYQSDKmxUiOV+m8Y3zDZzL1u9zNCnmKY8LKoZYVbl/wBZIkyPET9mLYYO0PtBoIp7mp+s5KyNY9GsYjmMLmR9qTFyK6AKWIsJhSpG3WQPmbbY8+SnJ2lfmkb4Olvt9X/0S+2OZSvniaSNTU92opuACpsGDR/em998WB2nyeVQlRR/Rs2CNFMKWo1TE+GBocHxLEK09JnCR2p41Szefo1kUqsUVcWuVcybWEgi2La7V8YyJq06Vd1eA76B4pgEKPUyYHXHTInoREHUyquNcQqDiOXaqgpCn3SgKZXStiUIElYn025Yk9uu1FPNZdaVC1NKg1BoklVKoU5hNJIuOQ2xH4y9KjxLLvRBFMGmwWoxTTDkEFjJQWPLw9LY17e18q4Boqq1A6g3AYroJJITwlSSIYdIwo05QddvzYqXE9yw/ZBxFq+RbLuY7sFENgdD6thMnSeZAFwOWKWq0iJ1TYkARG289IEW88WF7IO0VCh+pame9qVD+tAWFUhAAzEyF1Dba4OA3tP4Ccrm2CLFGoC6GZ83H7rTboVxqi9zHKNbgDJG63AJj4Db8L/zwwZFD+rgWDliADsNJAJA6euFvg8tVUDzknlaJ/rrh9pZYgIukkkSbcurDzkG/pi2SiRwjNtT1lR4iptbzPTla/p8SIzKsQWJMpAgbRdpNhPpvPliNSrMkKoWQJPKekzAW9yehxJ4P7hZ7hRMAkyS0WAubwBbcHriWWG+H5cut5kyoPktjaLdfgOk4LrV7s3G4EX6QI26fH0GBtHMFVUWHugR0gz8LbzvOJnFDqR4sfWOs35GL/L0whHN+LjUAg7yo19KztJjUTZOmCLVtKy8TYRIAv5n1j/riHkwtNZVRqtvzm8+ZuOfOPUDxHNVcxVpIpKqwYsV5QxUfP6kG2GKg9Vy4qMQQI5iZLTyYnYeH6A8rwc1wbWzHWASrySA26hDFtpEm14jbE9alLL04vYerN5+Z/rliBW4qAFBBBfanF77Amd4MxvJ3thUBG7O8DTL1TTS4OpzKiLqADEWAJIA9cE8qwH2pB0lr76R4iD5nSvoDgJU4qwfQp8SuGq6Ra5IVAN7Dcn+YDVuN6nUkz3iP4R0YtpUdDAF+rYdAFvaFxTu6aqsTU1GRc6SIsIgSTv/ABOKs4wWSpKuyz91iNrRI3AIPzxYfGqWsBwNbKsJzgFdoNi4uRz35iy9xLgprGmKY1MEbUD4d3J5/d1BY5QMNMVBWl2PU5ju8/WcM7aqTidFSfeWXUkOPukC1wTGCOa9m2UVG8VUWkPuFj70jbcyDsPm/cRySZmjobUtwVZfepuplWU8mU/wwCq8TJBy2c008xfQ0kJXUC7LG395JkeYx52TUo2pG6E9T3XmUTxvKClUChw3hUyvKeXqI3xL7P0A2apGsxprOtnMTtII1TLExFrzjftxkVo5oqjlwyq0nqZBE89t/wA5x34LnKbCaghggRWJJBO3iESSFAUadhG8QdTk3jtd0TGK9a1xuadrhTXM0zFRl0KXD+Fmhmm8bHcMeRHpgDmiOQjn532+mDHHs4+ZrUe9anP9nKqFIAqES6qIUwZAE2g88b8e4P3eXSsWV9b6Qymdg3vA+IE6ZHKOkRgg9KipciyLVqaIHA83XpuGy7FXEwRFpEGQbEeuLk7X5JeJ8JFdAe9pqXXadVO1ZTBiDpbY8lPlhT9nPBcvmso61AGqLUfw84KrpYzZBP2ucEXiMPHY7KrQy1emxJQIzF0vTIIc1O66wTEne2/JLL+txoUsa9WpWVPwPLBAKmkgspAk8mt87H4wOsNGWao1QIGBgeIieZ5k8p/PC3waqVpwVJKqSIHu7CPMXi25J63ceG1ToEky1r/z2kmLnr1xoZnQY4fw8FCdgSJiACSRFh5Hn674mZOn4gtMqNMNAJHMAC1tIk7zPzOIr59RTAGppFo3hrzBvckdLR0OCXDaKogNi07gXYgwTJ2AMiTyk+eJGb1aaquo/ZIFvK1h5E/yx5mqZqGBOldyRvz2JvsI+ONGqM2oEG9pN4ENe0ESQLemBHFc+9MFNUF1JViYiIIFthFpncdDOGI6VqzhSqNDXUGDyYFfKbwTyAPQnAAZ58sms3YVNIAI8JYksBO/vC/KOeOmUzTOpsC8NK7ADazTtF7+ZxGNB2aHnQpSxmA03vuSGIEbxtbZgHc7VBfXUYFTBpJzZiIM9YZrAjYX2wtU+KFXBZpq+NUm+mNIZ26uTpaOQGMzVVmqMQoEaEpgcoBMm3RSY9N8QKPDHqVv1aliQrSTB8Y8Zj1MXB28sAHLK8SLu5FlZyXYnYEmAOZMtB54KUMix7t4PhpUmUjctqVW5xyLR5dMGOG9ngHemFJlZnTtqJMatrbDxGZG22GSpkF8I0oAJU/3hBMARcwDt1kRGFYqFoF1QMCvgOlxe/i2K/aHjUfniMaxIBpfrBF1mSJ8x0285HTEhCf0iojiU1EqUklSd1ZQdmliAReQemO3CqtNXelVC+DboQfdIBXpffmfPAxoejnqTqXVip0gyDBj42YDzmMCe0/DmzVE02RHViCrofGhBs6KTEgX8JvtBnFX5vh2eyRArUnqUiG8IdisMZYFqZlSYm/rGOnCu2+aRoVC63UUgajRA+z4y3Tyx5zhKe8Wq+Vflm6MYrj+dxX7T06qVjSrHU1Id3NxIEkGCARM874sj2ZdnMu+TStUph3qNU8dyUCuUuPPT6XM4Su2/HFzbI3cilUURUuZYkDk14EWkzB2wxez/NVRl+7mrXoy5OXy76KlPnrqFRqNNriAwNjAbYaJpvEr2Oav1jo4dtKdGhxig1NdSItFmVDJLIWtY3eFW09MA+12XrCnTqvRFFKxBIi5emCjE2GljeVM3kzfDNwqjSbj9HuO7KAav1U6Z7libm5YE3JgzMgbYK+1rKMMvUAhqfeUqw6qagqI0GY0krMRu2JT0yjt8iqtSj9SJ7IKTPlqqRFLviarEC47tQKYMzpO7GLC32rWVTyxNOojQlJlZRAA0gqV22gDaeUCMVr7HOJ06dGtTfc1VYRfVqSACOQGk38x8bPfNDbwspsBMeRHTEOcI5m5MiUZ6Uq2KO4QIZlJ1KCQzA+9yCgWO1/5jBsv9rSPEGKqNoBAAAG5gHyHhnHXjnAlylcqoPdv46YMmA02b7xBkXPr5Rs2KrVgE9/UNO1gLr5GIUx5/DG9O9zNwH+DVVqVGRbGmw1HfwxpULN+RPpfDCKrG5m5lVA2jYEyNhvy88BuE5JEdgGAJbYbwgj8Gm95AHLB4VJMSfANhadxHzjny88IDnxKsFhXYIADy6kqT5RIifXlhM4jLBfFdWYa5JMMDsBvALQY/LDBm6pZalSSQDpjTMGSNpGoegja+BOZBNN5CltOmRB+8C0dAGYC/PAAJ4YStLVIGt28FhI0KOUWEgnyjBJMw0DUljqqSTNwveaVAEklgpO288sRKaaqZYj3VZVCyo06gX2290X339ccMzWY0Fm5pnUhI+7IOmPIKt7WwwJLeKkXEMpZbKgJA0kAKIjwgoCepbqJ8ytWvUdgVIpkfqzMXGlTPIkAHeYGwtiPS4kJqLpmdMaRG7NtyKxTFhvpG2q0zhua7urRFRrBiqrCwSEM2XdRtJ3gbwTgAZ6FQU10rC7NJLFiPQza8XOxNrX9r1SaSoskjTfe/wBmY23Nxt1tgPwzNU3YyACe8JkGTDaQCRMkqQ3TeB0JcSzMAAEaoKsyyCNSlgQByNjf7vniQB+dDAlVBUgXfaTqCqCU3BXkR0PPHTNZFHe6IZE8xt4djY3Ez545JU7wRSc97LwG5RuCZJJhTbqNrEY7ZumEYrqUcoZS48JMWkANeevi85wxjwmepG4qUz5h1P1nEHiGdFOHpmnpElyCPCBctA3HX58sTsskiXRQ3kJ+sY3dEiSqQOZA/PGGcfWR22/PI6xcYy4srX2uZJamTWvpTWlRQWWJOsGYjdTY4XPZ1kcw1I1Mu6DTWuHYgSEBFhvv5bb9C3tYWjQpCjTFOHfVpCjVSIktDAe4xb3SbGYttK9jObSllMw7f/uUT6oIwlBrA1dbndS05E4q9vuRuyWSYcars0KyavCs31pPh1Tyvc88GfaIHXL5kaHZXSiSzMG06KvLy8W0+fPATL8SpntFrViUZgoImJNHSLDfxYZPabnhTyzNGrvAaLCYjUQ6GI5aD88RK4yhvvtsdYO5012d/vf8Ct7MeFGrl67JoEOLOpeToMQAyiJjeb4eqHY5RHeValQzJURTSZmwQSBy3NsLfsUYGlmF6VKbH5GPqPph647xhMvTLvHO3oJP9emKnjjqlKRz9bltY4Mh8WGS0pl67UqJ/wDSDFVIJP8A6bNaSfnhRyfZ+pQqVKjVFdiStIqQQqgEapO97R94mbicK3tHz9CtTpVKYiqzuas7qI8Ci/uhSOXnhp7H5rVwvLQ0mmXRjAOkai6giYJ0yBPljXilcFZwzY3CTQdy2X7tVlguxY7mJ1fMyxJHU4muwII2kTtzsqj5mcDc2FXRMkkixkkhRaZtuJ8h6jE7JsQELbkTbYTdYnlsJ8jjqcCLn6SqGtMFiDuZLT8458rT5h9QNMtHiEDUTfVAEgncRq+HxwwZvLEn7IXVN+V5231Ene2BPEMstMhAqkSSxI3kMNt+fXZT1uhoF5FGamvgiRrBMqFOorvaU0wTvuYG2NMxlQ8ozMF1A3J1AVFBA8iI2k3J6Y5UajgqqkyKZAIGzeQ5CZA5/THRaBUEEsZAJgeIEDUYZufzvOKAC5bLAvTDstNWNiASWGrWvhP2YnyuMahlaqKimBJmQTBWUsVM2Ci4mIsIxx4ywFXQTdZUDqNDE+kam/LljbhRCEyShhSwuSYfwySIEmCQOQPOMBIy0MwoesJVgwDgKWUE6QJZgImSOWx254KcQmS6MQqAAysyFNxbl057WAwn8HzpVXLGNIHd22AIt5lY1A9J3tDHmc0e7GkDxB3De6LDUq2vAOkEnBQyVwqh3IZyQEAVtZ3J1HXI3AGlRaZ1A9MdqJR3dlMhoJlZEmwgDpBMjfVfYYg8JqLURqBcHVTEE7jWJgySNXiBt93yGAfAswyMUJaiCC4KlhIldhsAZkxvGFQDpne2aK6gCUJAJgyINzHO04VO0Ha2tWOimTTpyfIm/wBroNj88a/9n7zvO+MPDcebrinb3Pej0sV7KoVu1+aeoajMQddQG9yImIPS/QTjTs3xAplq9KTJdWAGxBVlefMeGMTO1+QK0g/Qr9bfngd2OyhqNUHkPxxoTi8N9jK4yXVJL85IeQz7Ucyr7mRN4PwPI+eGTtbxjvsrpIurKdR3M2vFib74CZ/Iac8lM82p/U4ZO1vCtGUdgNtP+YYjI8byQb57HTEpLHli+1/Yiey/tCMq9bUpbUqxG/hJn8cde0/GjXZ3IMOAo3AHLb0nbe+FjsxmNFRjE+A8vMH4YKZmrUZpQ6gs+G9osQPnPwxU8a9a5B0tLDq78fQBcWSDabk7/T6YcPZbxZU7zLsWBrMhpG2kOgeA0/e1AT6YU+JoNAMiZ2+eCfZbhq1EJ1eIE+EETAi9/Xlju5qMLZkeF5Mziu5auQ4c6FO/E1FlAGMzJJLE7GVAHpPQ4m98ZIiQxAEwRb3j6AD+oxN4JnP0qjDEd7Tgat+kH4xBAP4jGmeomkI0z9ledmIF7bWE4qMtStGXJjeOTjLlEDjdbw6lBI8IgmBc/aB3EiL9fXEXPSgMglm0y03kEaRfcflq9MdnqLrg8zAA3lSBqMi14gX2Prjhm6TFydJUIhKxfxMbc7wpN4i/liiUQM4wStqCmUjoQQGgQALXbrticXUs3eKqtzYAX3MMD7xhRM7c4xvk6MW+yhQAnc6Yk85BCz/U404udNEu5aSrL4d5MaiPOIMnytgATOIZcsW1AltUAkADwklhA2i0kdTyJkeMqzLq5MSTBgAqYIJNgQZI5G3lhjoUnZ6ZYQqEhxtAZSYsYkajfrHlgXnmBpg6dyqnTawHpvcDnvh2Jo5U474HSVkgG4hSohSPIljfp6Thx4NlppOGgaWQG0yXUF4MbMABN99rYSckjanABK047vwCdRYwbwIgsDJgb4eqOZJGlSHZvEYIHipxB5QswZ6xthMSNKvDabHWvhkFWWdmjQRIFib/ABVRzwPqKZWrC64KsTYbzpG8QQRHl6YK5usECuNIDMXcCQTIBsOkaiYvMfCNkSqqQTIJUhmHhYEEq0H7RUgkxO/LCGbt+eM5jGYzHiM+nQv9uP8AQ39U/wAwwF9mv9pU/ZH4jGYzGuPw0vzwMWT4uPl/s37Rf+aUfWj/AJsN3b3/AECr6J/nXGYzGfJ7eH6fcX9Tzf2K+7C/2tX/ANlv8y4m8Q3b1GMxmNeT3z8i+j+GXmyHxr/RU/aP54Kdi/8ARz+9/mGMxmFk9w/MrH8Wv7S0+yPvH9n81wZ4x7g/a/I4zGYvovc/Vnm9f79ipV9/9+n/AJjibU3X9un+AxmMxrMjOeT/ALKr/XOpgd2s/wBCX1f/ACNjMZgQMEZT3n/f/wApwOzH+iD/AN1v874zGYbBENf/AFvT/wDlsMmX9/Nfsr/kGPcZgl2/PASM4v7y/s5j/wCtMG+Ef2R/bb8TjMZhPs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xQTEhUUExQWFhUXGRcZGBcYFxwaHhwfFxocGhcfGRsZHSggGhslHBoYITEhJSkrLi4uHR8zODMsNygtLisBCgoKDg0OGxAQGiwmHyQsLCwsLCwsLCwsLCwsLCw0LCwsLCwsLCwsLCwsLCwsLCwsLCwsNCwsLCwsLCwsLCwsLP/AABEIASEArgMBIgACEQEDEQH/xAAcAAACAgMBAQAAAAAAAAAAAAAFBgQHAAIDAQj/xABKEAACAQIEAwUFBAcEBwgDAAABAhEDIQAEEjEFQVEGEyJhcQcygZGhQlKxwRQjcoLR4fAzYpKyNGOTotLT8RUWJTVDc6OzJFPC/8QAGgEAAwEBAQEAAAAAAAAAAAAAAAECBAMFBv/EADARAAICAQMCAgkDBQAAAAAAAAABAhEDEiExBEFRcQUTMjM0YYGx8CKRoVNywdHh/9oADAMBAAIRAxEAPwCp2x5OPWxrhAZOMnE/gfB62brLRoLqdvgABuzHko6+m5IGLOb2d8OyNIVOI5liTyBKKSNwiqDUeOs/AYfCtgVFOPMW9wvgPZ/Nt3dCo61DZVNSojE/3e+EMfIThW9pnZCjw5qC0alV+9FQnvCpgJoAjSo31H5YVoKErGTglwjh9OvKd73dYnwKyMVexMaklg8iANJmQJm2DGS4Rkqdfu61SrXemahqrTXRSAoK7VR3jHvH9wgEKs9cACpOMnBClktTmmMvmTUAlkDSwEAyVFGQIIM+YxHD0fuVf9qv/KwwI84ycSNVH7lX/aL/AMrHuqj92r/tF/5eEBGnGTiTqo/dq/7Rf+Xj2aP3av8AjX/gwARpxmJM0elX/Ev/AA49mh0q/wCJf+HABFnGTiUDQ6Vfmn8MZNDpV+afwwARZx7OJP6j/W/NP4Y9/Uf63/cwARZxspxImh/rf9zGw7j/AFv+7gAitjXHrY1JwAX57HeAihkhWI/W5jxT0QGKY9Ddv3vLFR9uuPNnM7VqkygYpSHIIphY9fePmxx9CcMpClkqSrYJl0C/u0xH4Y+WU2HoMJ7yH2Ng2D/abtK+cpZQVSWq0FqI7H7QJUoxPNoEHzWeeAeXy7udKKzneFUsfkBMY3zGSqU4NSnUQHYujLPpqF8OhEjgGeSjmadV5imS4A31Ipal8O8CT5TiR2fz9KiuYaqxNRqQSmsTrY1FZtR2AhLzuGYC5xdnsloI/C8uWRCQaokqCbVni5HTFf8Asu4yi8RqUqiq1PNMwGpQQHBZkidpBZfMlemAYK7S9oaTtWNCszLWqVKjr3ehizMyoGqNJCLS0LpXfx+7qOFHFt+3LggVcvmKahQC1J9Kge946ZMejj4jFT0KLOyovvMwVfVjC/UjAgOYYdcZOLm9tOdpUKFPLU0pipWOpmCKCEpkcwJGp49QrDDD2Xy9L/sihVNGkzrldUtTUyUQwTIvcYLEfO+odRj1TO2Hfh/tNzCMC+WybrzAoBD8GU2+RxE9pPaGlnatGpQXQooAMsAFXLvqBI3gBYPQjBYCnOPO8HUfPH0ZxoU8vwx8zSo0RUWgjqTSQ3IW5tffCV2H9o9SrmaeXzaUmSqwRXWmFKs1lkDwlSYGwiZwWh0VVjMWt7aezdCilLM0UWmz1O7dUAVWlWcNpFgw0kSN5vtiqcAjMYMZj3ABmPRjyMejABhx5j048wAfUfZfMitkss/J6NKfXQAw+cjHzHxHJGhVqUW3puyH9wlfyxbvsW7UK1M5Go0OhZqM/aVvEyj+8rS0dDb3TiL7Wuw9V6pzmWQvqA75FEsCogOqi7AgAEC4Im8khdx9hY9j9SOKUf7y1h/8bH8sNvt7fwZMf3qx+Qpj88KXsipH/tWjY+EVpHT9U4v0ucNft8Xw5M+dcfSlgYIZfY1/5XR/9yt/9rY+fsvWZSrqSGUhlI5Fbg/AicfQfscWOF0PN6x/+Zx+WPnp1gkdLfLB3DsfRXEEXi3CCUA1VqWpRPu1UvpnyqKVPlOKg9l3C+/4lQBHhpTWaeXde7PT9YUw6ewrjUrWyjG6/rqd+RhagHkDoP7xx17XZBOF0eI16ZipnnWlRA3QOpeuR0uahHSEwAVx2545+mZ2tWBlJ0U/2Esset29WOLq7JAHglIMdKnK1AWiYEPJgXMC8Y+dsfRPZtP/AAKmOuTc/wCJGP54AKq4D2a4bWqoj8U3IEfoz0pkxAqVCVBPnhRzyBalQAQAzgDoAxAF/LHGl4iFW5NgBcn0A3wT4zwCvlqVOpXQ0zW1lEaz6UCyzD7IlgADB3t1e4i/uN5Fq/CDSQqGfL0gC7BV2TdjYYr7s17O62VqrnM2yCjl/wBdppE1XfR4l0hRESA0zsPOQ99taX/gtZemXp/7uj+GFz2M9qNdP9CqnxIC1Enmn2k/d3H90kbLibGInb/to3Eaiwpp0Kc92hMkk7s8W1EQIFgOsklTw8+0zsYcnmO8or/+PWJKAfYa5ZPTcr5SPs4XqXAKkS0KPBv1c238gTiqoQKpU5IHUgfPE+nwxiWHMNpwfpcBUNTWDKhajNy8RkD4DT88THyj+JiIDlj0j06czgsdCacsQurlt8f6nHHRg/RyMgjcRPxmR85wFI0kgiRyn+WGIjtjzGNjzCA2RyCCCQQQQQYIIuCCLgg88PPCfaxn6KhXNOuBzqqdX+JGWfUgnCO9FgquVIVtQViDB0xqg7GJE9JGO1bh1VE7xqTqlvEVIAn3ZPKeU78sFWA95v2x55rJTy6eeh2P+88fTChx7tLms4R+k1mqBSSohVCzvAUAYipwmuSwFCrKGGHdtKkCSCIsYvG8YipSYqWCkqsamAJA1e7J2EwYneDg0hY08E9oWdytFKFF6YppOkGmpPiYsZJubk4V61QsxY7sSTHUmTjrTyFVkLrSqFBJLBGKwNzIEQOZ5Y1bJ1ASDTcELrI0NISx1kRZIIOra4wUBL4Dxqrk6wr0CA6hhcSCGEEEc+vqBiX2n7WZnP8Ad/pDKe71aQq6R4omQNz4RgbR4ZXeClGq0gEaabtIJIBEC4JVgOsHocafoVSVHd1JedA0NLQYOkR4oNjHPBQHDDlw72mZ6jRp0UNHu6aKig0p8KiBJm9sJmPcFAO+W9qWeQyiZVfTLgf5WGAXartNX4hUV8xolV0KEUqAJJNiSZM7zyGA2NqaSQMFAOHE/aTna9B8vU7nu3TQYpkGCIsdVjgH2fSulVa9CQ1FlYNyF4v1B2I5gkYnZfgqrTVqhEt8YuQZ+mDnCcvUNMoigLMSu5JYH42B+eFSGM1ftdmKtI0qq0nLASQhA30+ETuGxzThL1TTmPGELatrABreoP164K8A4C1NLxNx+BwXbIwbASAQGIHNTP1P1xD+RYE/7M1ErJM6NZn7Mk3nnpj64HcQyeqmGAIAIkWJiCfxJ+Yw3pw+AxBJLaQLnmIPw2+vXA2pRRECsSBqBvzI1G/kLYXAxBrU6gRTpgySSRGyhQB8tvLCjnaY384+mHvjNYk6zAC69OnmSCwieQLD5jCPmANtrzc+ox1RzYKbHmPWx5gEH0rUmy2VDVEmhUzFR6TB5YM1JlVYUqS3dkXIAm+JWfz1JKufrJWWqmbp1VRBqDE1nV17xWEJ3cG5O4GmZsq4ncJ4TWzL6KFNqjc42A6sxso9TgcqVsBrz/EsvVr1u+ejUyrZitUUy61qZZVAelAlg2lRpIIlb6d8AOCFWyuZpNVp03qPlSuskAimapcyAdtS/PDfwr2UsQGzNcL/AHKQk/4m/wCE+uDtD2Z5EC/fOepeP8qjGSfpDDF835HRY5MSsvxCgmZyeaWqmihSpJUp31g0kKOqoR4lqTOoW8baog4zhnHaKrlXcguU/RMwkGBlwzAm/VHpgb/2Rw55r2Y5JvdetT/fB+jKThd4v7K6yy2WqpWH3W8DbTYyVJ9dOHDr8MnzXmDxyQP4fxXLr3qVX10kqZKnT0kglcv3oeooFyNbd5psSHixxEPGCKecV6qVKi1DUoVFJ96uxTMNSjYNTOqORg7jC/nslUouadVGpuN1YQfXzHmLY4Y1qVnM8GNhjzGyYQEvh+V7xwswT5YsDLcEpZenq0I7H7W8efT5YjezvIX7yytyJB+nL6jDP2hYsQAZJtA/G22Jb3otLaxaoZRq9QKBb0n5YsLgvCRSUQssed/oeQx52W4L3YJI8RjUT+Aw0Cng5FdHClSgAGMb1KYNiJx1Ax5GGSRK9ljbofLmcK/E8uagYgAaZid5iBA6bYbK6Agg4CZtX6DexPxIP4YhlxK64zQIUFtV7Dnt/MnC1n8tNRlAHh8PTbfnzMnFk8YyIICseViOXPCHxPIkOVsSP65fHFxdikqFFseY2bBDs9whs1mEorbUfE33VF2b4DbqYHPBKSirZIX7E9j3zra2lKCmGYbsfup59TsPM2xdXDOHU6FMU6CBEHIDfqSdyfM3x7w7J06NNaSLpVAAo8hz8z58ySeeN9f9HHzvU9VLNL5dkaoQ0nrPB3n0/j/DGL0CkiOn88ai45T6fwxhU7E8uZIxlOhsTAupHwI+vXHgIOxv5xPwPXHPTfn9TjGa8eGPQH6xOGIh8a4LRzVM066ah9k/aTzDfZMfwIIOKV7W9l6uRqaW8VNie7qRvHJujjmPiPK+RV3HLkZ+kkbYhce4SmZoPQqDwsLN91vsss8wfz642dL1UsTp+z+cEThqPnYY6Ut8dOIZJ6FV6VQQ6MVb4cx5EQR5EYn8J4cWINvibDpP8MfQJ3ujKN/YylXnVELHvGDHlsThw7N5Y1arVWuAQFnyv9d8LVal3NEBXBJhfDE332th97K5fTQTSI2JnniWWtg9SpxYfHElccKdtzjqCOuGSeHfHjHGsmd5xyrVIcdDbABuVifP8sB82PLrP9fDBuuYGImiWki0bnEsaFvNZHUVcgQD6Ha2E/j+WXXrW+om39bYcOMZudcHb4D4czivc1nhqIDARffr64UOSpPYQmxaXsc4bCVswRdmFNSfurDNHkWK/wCDFWHF6+zWmE4fl45h2J82djOMvpCenDXi6DErkMdRptyHnONATsPwnGMeeNIx4BqNqgI3Pwv1/ljY7GLbdec8jvjUSBHWef8APHms85vhgexO97eZ9PrjwBoF7HaT5xtjGJJt+PQR1xoxMfTf4YBHpJ2N/wCuWN1vY/OPh/Xxxy0Eb/1GPU89sAyuvaVwHXmKVZdmUq9wJNMSnxIJH7owF4fSZoCWVbCxuftN6bf0MWB23oB8te2l1Ijzlbf4sKuZUKtNSIN7A+6DM8rzbH0HQT1YV8tjLkVSJioGNJNxMnbqPPFi8NoAKNUseigx8v44Ruy2V1Vqc3F5/Hn8MWZSEWAtjVW5N7GqOg3XT6r/AEMddYYWn4SMb+mOdUFrSw9LfXDEcVQrcEm5sTP13xFzfEFVW1GCAYnljMyqKQA7g8vETfa4MjnjdEqCJVX+8Z0k+im31xIzxOISq6UqNb7Kz8ybYj0ahYnVRqgDaSDPwVsES7EXX5MDjhm2ZFkETPMdfMbYKASu2tVws00QxYqyMpA6yZEbYq560OS9OJ63Hwm2H3tVxhgtQDxBrEKxIk+VjivqPEyqAFZMkyT18uWKjwJgg4vP2cVw/D8vHIMvxV2H88UY2+LT9jnEQadbLk3VhUUeTwrR6MAf3sYvSMNWG/B2XidSLBcRjScd6w5/1bHLu8eAajanPQnzxgpNeV+o/jjUJPMxjcEjZyPrhiPFpnp9f4Y5VGi2xFt/njswP3/6+BxwKfHAM8BJxugJO2PAnz6Y6UBueew/6YAAPa+tGWPmygfOfywiVKnjDG5FwDe8fn0wb9pfECGo0Kd51VHvsBCrPkTq+WF7h0yBYAn3oPPf8J+GPf6COnDfjbM2V3IsDsmq01eqxuNj+0RyA35bXt54Z6PFEMyYC7k2HxJ254AcFzCJRZmNgdhFwLD8PxwFod/xUuadQZbKKSqlgCajCx0rIsOd/wCWoljq/afLCwqqx2hfF8o3+GPF4p3zaaZeIkkEAAcibSMVpxzsTXywFRHWoVuWEqeQ9wkyL9Z8sQf+8+YNJqTeHVZmCnURzAbadxth0xbDzxHOUmem4ZzoqKE2JYo+wjm91BO5jlfB/iHEnRZRdRuDbaDBP8ueK97OVzVzQ0iAPsgWgC194EDaJ59C65/iVGg6UnZQXDH4yDsB1JxLGTuJcTNIwYAAEszAelv63whdo+1GrVoq1HOwAXwi1/d3nzxD7R9tKRqtILjWGEQbAWibSTzv8ccMt2/ywQr+jMrH7SsOkSTBJPnp+GHQWhRfIVnOqsWUMZk8yfLriLmKJB06502uI/jh04txmlXE95TU9VqsDb5dT9k4E1sjQchlNOSPEralE2vKE/gN/LF2TQpNgj2c4y2UzCV1E6bMv3lPvL+Y8wMDmN8eYUoqSpiPpTJ5xK1NKlMhkqKGU+R69OhxvUHl8cUx2B7Z/obd1WlsuxnqaZO7KOanmo9ReZufL11qKHRlZXAKspBUg7bY+d6nppYZV27M1QnaObXvjwzjoyzH4csaFT6f1+GMx0OYHUxj0nrj2OUA42Wl1k+mADRVB9J3xtm80lOmzsQEQSTv689+mMr5pEUs5CoolmYgAaepxUfbTte2dcU6RIoKbbg1D1I+6OQ+J5Aaem6eWaVLjuyJy0kXO8T7/MVKrj3jabwBZVHLbeOZJwUo1SthAJUHkYmPkf4/DArJZIKNUCbaUm/qeeJwqaBLRJPi08ydz5BRYDrfzx9EopJJcGWxz4Fl+8paCROu+pSbEKTsR1PxxH7Udha3cr+i1CXQ+4IRYJvok+EzJMm84OdkSCoO1/8Ap+WGvUrCCCPgRhIbKsHCs7Sy6FNeo6iyOgYWJiNypiDaMAuJZpxS01krB5jW6sDvIExBEGOtzi6atCnTUszuFHV2gel8D2zvjppTHvkgM0nlJIne2C6Dkrb2bV6pzyKKZKQwdtJgDSYmR94DEP2w12GeAloVBptpidyOvri9ESP44pL210x+k0mm7IbeSn+JOKEVyzTjzGYnZThbOJJCg7EzHz5c8AiGFOPdXXBNeE1gdRpNVB5qdU+crfECvR0mCCDzBwAWPxHtJk8yj0c7l0IBHc5jKqKZVSRrkGTI6aSGvYWOEvtHwA5Yq6VUr5eoWFKtT2OmJVgbpUAIlT8MRKdcrEeE6venlzEYYuznGqdGlUoV1Stl6hDtTdTGpZH6tkOpKhGkapAF/jPB0avgTsGezvajMZJv1L+A+9Ta6N1tyPmI85xI4vwBTSbN5Ml8tqOpT/aUJ2WoL6luB3gt1jmvYJRUlTRG6Le4R7UMs8d+j0WtJH6xPoNX+7g/T7V5FhIzdAdJfSfiGIjligcZjFP0difFo6LLIvyv2tyS3ObomPuuHPyWTzOF7i3tQy6SKFN6zciR3a/XxfTFSYwYIejsS5tg8rDPHu0mYzjTWfwA+GmtkHoOZ8zPwxplCqLJ94zA5/yxBoxcz8Md+8JgL03P19BjdGKiqSObdk3h6l6qyeu21x9STGJ/aHNMVjpaet5MfIjGvB0VQahiVjTzkgxP4n1jELiTNoBO5JMHpsJ87k/LFCLd7EZkCkgPMCJ9BfDXm8u7AlKml+VrfHn8cIXY0k0aTD7qn6Dz64sSithiEWxZyXZvNNUL5iuDHuIhJHxLDnbb54NcL4P3dQ1ajl6hEAbKgNyFHWwk4m8Qz6UULuYAH9fHEThS1HPe1JUMPDT6A3lv7xtblhk2EajWxRXtapscyrNtpAB+Zt5f1zxedeIxVftPyyuuogagCdUyRewGDuHYqYYsLs3XigKbBe7bckTvHObET+OK8Jxa3s8SnVykEAkalMj1P54JDjyS07EZevL0q70m8Q8JgW2kbgc98L3aLsdlKTQmavYEPc7TyGNuK8Mro1RsvV0reEY/dX7PyPlhJzrvq/WTq8/6vgQMb+MezzNUj4U70E6QybzvLKeUee+FPP5XuyVmQCQZEERa4NxPQ4+gOH9oO9WmaalizKrBtLFQRLWQkKqidztF725cfyYRv0mnSFVGXRmkCyalMAw4WLsh6RKlhcxjLHKzRKHiUNQzj5eotSg5SqhIDAhuUGxBBUjkZBwx8S4DTzlD9LyKotVROZydM+4BbvKKkA6DuV5E2nELt32eXKVEei2vLV1L0aliCLagCOQkRN4OPOA56vw3MUcwqsJC612Do2lmSWFuVxsYxoUk0cXF7ivjMWP7TeyQAXiOUWcvXC1HVVtTLgEP+yxN7WJ87VxizmZj0Y8GNkwAbeWJ+VpW6nmJ+QH1xHVLwBfr+eC+VQUgC287bifzaI+PywwJOVpmyt4tJuo8vs+gA+uIPFDIZjeCI+O/4DBOghcgCRI2J6mIJ846YjcXEIR+yQI6zA+QB+OACyewazlqA/uJ+Aw/6tIJPLCT7N8uTlqTHbQI/D8sNedy7VRo90HfqfLEIpi5XpPnqwIgUkcechW8UDaTBWeUzhr/AEoSQTB5g414dkFo01poAAOk3JuTck/M4ytldWreSIn8Pr+OGIF57jCCRO2/9esjFOdvO0ff1DTQ+AQLbbX9TfBDtSc1lK1TWxYPzAMeowgVDc4Ehtmpw2ez3jncVWpN7lT6MJj5gkfLCljAcNqxJ0PXaziOrVPiGwG3OScJb1JOCv6YKtO/vgR1mPj64EkYYizs1QORAFUuKTvVISnLELsJabAkpaJ38U4mZX2jVJHdU9VJAC7MNLjrDCQR5EG253I6J2tSjQplc2tYsIrUnpl45Du2hSNO8Ekb899Oz/avJEVRmqKopEkhxVBD7DSAHDCYkCPSb4FGXdb/ALHoOSrcRu22bBZadN2OXg1UQqVCNV/tNEjYwrQCQCTB3xbPZjhmrIpTzKLUXdWcamOtVbWwM6bkiAYAUYqnt1+i/qf0WprAV1qAEkAgggrPJpJti0uDcfenRpq4pVndFIpUtYYjSCJOgoZMyzMonnip7wXbzOVfqdBPs/UpsK/DnBYKkgbqaVaRpVgAIUkqLC0dMUt207F1+Hv4/HRYxTqjnzhh9lvLY8pwz8S7R1MrxOjUcPSpLUqa071Kh0VCveAqlkAsdPMgmSZxcuYoU61Mo6rUpuBKkBlYG48iNjjvjvQmccvtM+UAMZRW4w3e0bsoclmvCP1FUlqRmYiNan9kkR5FbkzhS/n9cdUcgnwrYta3PeTy+AkfTBPKUQzAsST5HpvH9cxgRRqSNE2EH5XP54OZKiAhkbggnpqN/jEW8hhgEeGU/CahsF8K+ZO9+fIenwxA4nlSxFNbs2kfGAIufh/DDJlaACKg91FluuzQPmSTgh2b4Ke+FRlMrHKNMj67nE2VQ49lOHjLZalS+0FEzO5MmZ5ycGBVXmRhX4txYUkqNMsATG8gWt5SfxxX3/eSoaupqkKBpIEHxH3gpA96JuLD0FhAy6GzSybiwmJv/wBMY2YAF9/5THyxTfDO15psWeoCSwsACSqmYJAte21hOO2Z9oFMgo61ATB1CxkW2320ifIHAFIsnjGQo5lStQAxG3LVeARzi58jyxXvHuxNBGRVaCdRPkAJv5zblN9gMRavafLU6YqUmqFiw8JYHYXmbgmT88RU7WBqrMHYgMCg+7JGoKd2JuBPlgDYUs9wepTCkqRqmB/XwwPNEgwd8OTcfStVLVAwCoQqrcSoJkn19fpgNlcvqzEkACWaOgN/wwxAhkKHHgXBXM5cuGaNvkZMmPQn5emIncxYmPh/DDEfR9HhNNBTBC04hRpPlcTsDA3F7HFPe0PilF6xWjpZVXREEhCpvpbY3kTcQB0ww9tO1DZkEZdyEEEhdLlwQ0SgJJUMrgiLAqTMjFaZrIVkbS6MpOwYEH5H8MYsWOGq1sbm5qO+/wDggV45SDznr5eWLH4FmmyeWZ6ApOG8Dhy1MkqLrUpkslRrlQV0naRBxXVcWHp+Z2PP1w9ZXtV3aUU0llkagqoiEmSoYX1XbfUu23LHTPqaVEYUrdi/2p4vSr10ejl1oBRBCx4iDMtpsT54s32W9tKDJTyRU03UEUyWJV9yQNbEqeizBvAG2K34+atSvl0qUQh0qAlNQmoM26m4M8m28sH+03CEy2RyVdaal6dcBmNi+klwjAGLFSDHn1w45Ix0x8fqTPG3qfgNnts4Q9TL0swsaaBfXe8VTTAIHPxKB8cUuBIY9AB9Ri/uP1m4jwV6lMBWq0VqaTsDTYPUUH9xgPhigg/gA2k3x2RnZ3yYIaAJkH8MMnAhLgMZgKSDsY536kgYXcguphHurHlJBH8sMfDnIDwoLFkpj91WBjy1EfzxQIb+HUIGomSzKW5zqPTyANvXBjNZwUpVQZ2P7TbAAegv0HrgVwamCGNzEH5iI33ucRe0lJu+kyNvhsoA5bnEdy3wDeN8S7xWk8lm5idR1BSOQ/P58/8AuyrUqTOzByCQosABvveT1g3bnfB3hPBQzLUrlRBlEYEgG3iPUbwCAJ6jduHDlqHxHVYaVgNb7x5Xv8CMFkgbsV2cy6r3gpLN/FuI253PrF7xhoz/AAmjWXRVpo69GUH4A8hbHXJZcUl0gWkm9ze5xy4lRLCxIgyNMztA2vzP0wUAscV9m2Qqe7TNIxbu3gfIyMVz2i9n9TLk6HWoojnB2va+LZq0Ib320JbTIiBG53d5MdBPOMKHGFIq1tTaY7wrYkaNN/fsYhD8T0wBRVTo9MkHcWP/AFwT4dmXdlRQNTxJ6AH12tJJttiMmRqViSqwPESbwI3n0wz8I7PVtZphSICz4TLRDqsmIU7kSL77CKbEjMxkv1bLSjQbhhPjKyLTfTsPUzbkv5xQLcxP9fKMW5V4MtKjqazN4goAYKdEADkQABci255YqHi9aajtyZmI9CcCBlhZD2dZvLlnRqBJEMHBYQSDKmxUiOV+m8Y3zDZzL1u9zNCnmKY8LKoZYVbl/wBZIkyPET9mLYYO0PtBoIp7mp+s5KyNY9GsYjmMLmR9qTFyK6AKWIsJhSpG3WQPmbbY8+SnJ2lfmkb4Olvt9X/0S+2OZSvniaSNTU92opuACpsGDR/em998WB2nyeVQlRR/Rs2CNFMKWo1TE+GBocHxLEK09JnCR2p41Szefo1kUqsUVcWuVcybWEgi2La7V8YyJq06Vd1eA76B4pgEKPUyYHXHTInoREHUyquNcQqDiOXaqgpCn3SgKZXStiUIElYn025Yk9uu1FPNZdaVC1NKg1BoklVKoU5hNJIuOQ2xH4y9KjxLLvRBFMGmwWoxTTDkEFjJQWPLw9LY17e18q4Boqq1A6g3AYroJJITwlSSIYdIwo05QddvzYqXE9yw/ZBxFq+RbLuY7sFENgdD6thMnSeZAFwOWKWq0iJ1TYkARG289IEW88WF7IO0VCh+pame9qVD+tAWFUhAAzEyF1Dba4OA3tP4Ccrm2CLFGoC6GZ83H7rTboVxqi9zHKNbgDJG63AJj4Db8L/zwwZFD+rgWDliADsNJAJA6euFvg8tVUDzknlaJ/rrh9pZYgIukkkSbcurDzkG/pi2SiRwjNtT1lR4iptbzPTla/p8SIzKsQWJMpAgbRdpNhPpvPliNSrMkKoWQJPKekzAW9yehxJ4P7hZ7hRMAkyS0WAubwBbcHriWWG+H5cut5kyoPktjaLdfgOk4LrV7s3G4EX6QI26fH0GBtHMFVUWHugR0gz8LbzvOJnFDqR4sfWOs35GL/L0whHN+LjUAg7yo19KztJjUTZOmCLVtKy8TYRIAv5n1j/riHkwtNZVRqtvzm8+ZuOfOPUDxHNVcxVpIpKqwYsV5QxUfP6kG2GKg9Vy4qMQQI5iZLTyYnYeH6A8rwc1wbWzHWASrySA26hDFtpEm14jbE9alLL04vYerN5+Z/rliBW4qAFBBBfanF77Amd4MxvJ3thUBG7O8DTL1TTS4OpzKiLqADEWAJIA9cE8qwH2pB0lr76R4iD5nSvoDgJU4qwfQp8SuGq6Ra5IVAN7Dcn+YDVuN6nUkz3iP4R0YtpUdDAF+rYdAFvaFxTu6aqsTU1GRc6SIsIgSTv/ABOKs4wWSpKuyz91iNrRI3AIPzxYfGqWsBwNbKsJzgFdoNi4uRz35iy9xLgprGmKY1MEbUD4d3J5/d1BY5QMNMVBWl2PU5ju8/WcM7aqTidFSfeWXUkOPukC1wTGCOa9m2UVG8VUWkPuFj70jbcyDsPm/cRySZmjobUtwVZfepuplWU8mU/wwCq8TJBy2c008xfQ0kJXUC7LG395JkeYx52TUo2pG6E9T3XmUTxvKClUChw3hUyvKeXqI3xL7P0A2apGsxprOtnMTtII1TLExFrzjftxkVo5oqjlwyq0nqZBE89t/wA5x34LnKbCaghggRWJJBO3iESSFAUadhG8QdTk3jtd0TGK9a1xuadrhTXM0zFRl0KXD+Fmhmm8bHcMeRHpgDmiOQjn532+mDHHs4+ZrUe9anP9nKqFIAqES6qIUwZAE2g88b8e4P3eXSsWV9b6Qymdg3vA+IE6ZHKOkRgg9KipciyLVqaIHA83XpuGy7FXEwRFpEGQbEeuLk7X5JeJ8JFdAe9pqXXadVO1ZTBiDpbY8lPlhT9nPBcvmso61AGqLUfw84KrpYzZBP2ucEXiMPHY7KrQy1emxJQIzF0vTIIc1O66wTEne2/JLL+txoUsa9WpWVPwPLBAKmkgspAk8mt87H4wOsNGWao1QIGBgeIieZ5k8p/PC3waqVpwVJKqSIHu7CPMXi25J63ceG1ToEky1r/z2kmLnr1xoZnQY4fw8FCdgSJiACSRFh5Hn674mZOn4gtMqNMNAJHMAC1tIk7zPzOIr59RTAGppFo3hrzBvckdLR0OCXDaKogNi07gXYgwTJ2AMiTyk+eJGb1aaquo/ZIFvK1h5E/yx5mqZqGBOldyRvz2JvsI+ONGqM2oEG9pN4ENe0ESQLemBHFc+9MFNUF1JViYiIIFthFpncdDOGI6VqzhSqNDXUGDyYFfKbwTyAPQnAAZ58sms3YVNIAI8JYksBO/vC/KOeOmUzTOpsC8NK7ADazTtF7+ZxGNB2aHnQpSxmA03vuSGIEbxtbZgHc7VBfXUYFTBpJzZiIM9YZrAjYX2wtU+KFXBZpq+NUm+mNIZ26uTpaOQGMzVVmqMQoEaEpgcoBMm3RSY9N8QKPDHqVv1aliQrSTB8Y8Zj1MXB28sAHLK8SLu5FlZyXYnYEmAOZMtB54KUMix7t4PhpUmUjctqVW5xyLR5dMGOG9ngHemFJlZnTtqJMatrbDxGZG22GSpkF8I0oAJU/3hBMARcwDt1kRGFYqFoF1QMCvgOlxe/i2K/aHjUfniMaxIBpfrBF1mSJ8x0285HTEhCf0iojiU1EqUklSd1ZQdmliAReQemO3CqtNXelVC+DboQfdIBXpffmfPAxoejnqTqXVip0gyDBj42YDzmMCe0/DmzVE02RHViCrofGhBs6KTEgX8JvtBnFX5vh2eyRArUnqUiG8IdisMZYFqZlSYm/rGOnCu2+aRoVC63UUgajRA+z4y3Tyx5zhKe8Wq+Vflm6MYrj+dxX7T06qVjSrHU1Id3NxIEkGCARM874sj2ZdnMu+TStUph3qNU8dyUCuUuPPT6XM4Su2/HFzbI3cilUURUuZYkDk14EWkzB2wxez/NVRl+7mrXoy5OXy76KlPnrqFRqNNriAwNjAbYaJpvEr2Oav1jo4dtKdGhxig1NdSItFmVDJLIWtY3eFW09MA+12XrCnTqvRFFKxBIi5emCjE2GljeVM3kzfDNwqjSbj9HuO7KAav1U6Z7libm5YE3JgzMgbYK+1rKMMvUAhqfeUqw6qagqI0GY0krMRu2JT0yjt8iqtSj9SJ7IKTPlqqRFLviarEC47tQKYMzpO7GLC32rWVTyxNOojQlJlZRAA0gqV22gDaeUCMVr7HOJ06dGtTfc1VYRfVqSACOQGk38x8bPfNDbwspsBMeRHTEOcI5m5MiUZ6Uq2KO4QIZlJ1KCQzA+9yCgWO1/5jBsv9rSPEGKqNoBAAAG5gHyHhnHXjnAlylcqoPdv46YMmA02b7xBkXPr5Rs2KrVgE9/UNO1gLr5GIUx5/DG9O9zNwH+DVVqVGRbGmw1HfwxpULN+RPpfDCKrG5m5lVA2jYEyNhvy88BuE5JEdgGAJbYbwgj8Gm95AHLB4VJMSfANhadxHzjny88IDnxKsFhXYIADy6kqT5RIifXlhM4jLBfFdWYa5JMMDsBvALQY/LDBm6pZalSSQDpjTMGSNpGoegja+BOZBNN5CltOmRB+8C0dAGYC/PAAJ4YStLVIGt28FhI0KOUWEgnyjBJMw0DUljqqSTNwveaVAEklgpO288sRKaaqZYj3VZVCyo06gX2290X339ccMzWY0Fm5pnUhI+7IOmPIKt7WwwJLeKkXEMpZbKgJA0kAKIjwgoCepbqJ8ytWvUdgVIpkfqzMXGlTPIkAHeYGwtiPS4kJqLpmdMaRG7NtyKxTFhvpG2q0zhua7urRFRrBiqrCwSEM2XdRtJ3gbwTgAZ6FQU10rC7NJLFiPQza8XOxNrX9r1SaSoskjTfe/wBmY23Nxt1tgPwzNU3YyACe8JkGTDaQCRMkqQ3TeB0JcSzMAAEaoKsyyCNSlgQByNjf7vniQB+dDAlVBUgXfaTqCqCU3BXkR0PPHTNZFHe6IZE8xt4djY3Ez545JU7wRSc97LwG5RuCZJJhTbqNrEY7ZumEYrqUcoZS48JMWkANeevi85wxjwmepG4qUz5h1P1nEHiGdFOHpmnpElyCPCBctA3HX58sTsskiXRQ3kJ+sY3dEiSqQOZA/PGGcfWR22/PI6xcYy4srX2uZJamTWvpTWlRQWWJOsGYjdTY4XPZ1kcw1I1Mu6DTWuHYgSEBFhvv5bb9C3tYWjQpCjTFOHfVpCjVSIktDAe4xb3SbGYttK9jObSllMw7f/uUT6oIwlBrA1dbndS05E4q9vuRuyWSYcars0KyavCs31pPh1Tyvc88GfaIHXL5kaHZXSiSzMG06KvLy8W0+fPATL8SpntFrViUZgoImJNHSLDfxYZPabnhTyzNGrvAaLCYjUQ6GI5aD88RK4yhvvtsdYO5012d/vf8Ct7MeFGrl67JoEOLOpeToMQAyiJjeb4eqHY5RHeValQzJURTSZmwQSBy3NsLfsUYGlmF6VKbH5GPqPph647xhMvTLvHO3oJP9emKnjjqlKRz9bltY4Mh8WGS0pl67UqJ/wDSDFVIJP8A6bNaSfnhRyfZ+pQqVKjVFdiStIqQQqgEapO97R94mbicK3tHz9CtTpVKYiqzuas7qI8Ci/uhSOXnhp7H5rVwvLQ0mmXRjAOkai6giYJ0yBPljXilcFZwzY3CTQdy2X7tVlguxY7mJ1fMyxJHU4muwII2kTtzsqj5mcDc2FXRMkkixkkhRaZtuJ8h6jE7JsQELbkTbYTdYnlsJ8jjqcCLn6SqGtMFiDuZLT8458rT5h9QNMtHiEDUTfVAEgncRq+HxwwZvLEn7IXVN+V5231Ene2BPEMstMhAqkSSxI3kMNt+fXZT1uhoF5FGamvgiRrBMqFOorvaU0wTvuYG2NMxlQ8ozMF1A3J1AVFBA8iI2k3J6Y5UajgqqkyKZAIGzeQ5CZA5/THRaBUEEsZAJgeIEDUYZufzvOKAC5bLAvTDstNWNiASWGrWvhP2YnyuMahlaqKimBJmQTBWUsVM2Ci4mIsIxx4ywFXQTdZUDqNDE+kam/LljbhRCEyShhSwuSYfwySIEmCQOQPOMBIy0MwoesJVgwDgKWUE6QJZgImSOWx254KcQmS6MQqAAysyFNxbl057WAwn8HzpVXLGNIHd22AIt5lY1A9J3tDHmc0e7GkDxB3De6LDUq2vAOkEnBQyVwqh3IZyQEAVtZ3J1HXI3AGlRaZ1A9MdqJR3dlMhoJlZEmwgDpBMjfVfYYg8JqLURqBcHVTEE7jWJgySNXiBt93yGAfAswyMUJaiCC4KlhIldhsAZkxvGFQDpne2aK6gCUJAJgyINzHO04VO0Ha2tWOimTTpyfIm/wBroNj88a/9n7zvO+MPDcebrinb3Pej0sV7KoVu1+aeoajMQddQG9yImIPS/QTjTs3xAplq9KTJdWAGxBVlefMeGMTO1+QK0g/Qr9bfngd2OyhqNUHkPxxoTi8N9jK4yXVJL85IeQz7Ucyr7mRN4PwPI+eGTtbxjvsrpIurKdR3M2vFib74CZ/Iac8lM82p/U4ZO1vCtGUdgNtP+YYjI8byQb57HTEpLHli+1/Yiey/tCMq9bUpbUqxG/hJn8cde0/GjXZ3IMOAo3AHLb0nbe+FjsxmNFRjE+A8vMH4YKZmrUZpQ6gs+G9osQPnPwxU8a9a5B0tLDq78fQBcWSDabk7/T6YcPZbxZU7zLsWBrMhpG2kOgeA0/e1AT6YU+JoNAMiZ2+eCfZbhq1EJ1eIE+EETAi9/Xlju5qMLZkeF5Mziu5auQ4c6FO/E1FlAGMzJJLE7GVAHpPQ4m98ZIiQxAEwRb3j6AD+oxN4JnP0qjDEd7Tgat+kH4xBAP4jGmeomkI0z9ledmIF7bWE4qMtStGXJjeOTjLlEDjdbw6lBI8IgmBc/aB3EiL9fXEXPSgMglm0y03kEaRfcflq9MdnqLrg8zAA3lSBqMi14gX2Prjhm6TFydJUIhKxfxMbc7wpN4i/liiUQM4wStqCmUjoQQGgQALXbrticXUs3eKqtzYAX3MMD7xhRM7c4xvk6MW+yhQAnc6Yk85BCz/U404udNEu5aSrL4d5MaiPOIMnytgATOIZcsW1AltUAkADwklhA2i0kdTyJkeMqzLq5MSTBgAqYIJNgQZI5G3lhjoUnZ6ZYQqEhxtAZSYsYkajfrHlgXnmBpg6dyqnTawHpvcDnvh2Jo5U474HSVkgG4hSohSPIljfp6Thx4NlppOGgaWQG0yXUF4MbMABN99rYSckjanABK047vwCdRYwbwIgsDJgb4eqOZJGlSHZvEYIHipxB5QswZ6xthMSNKvDabHWvhkFWWdmjQRIFib/ABVRzwPqKZWrC64KsTYbzpG8QQRHl6YK5usECuNIDMXcCQTIBsOkaiYvMfCNkSqqQTIJUhmHhYEEq0H7RUgkxO/LCGbt+eM5jGYzHiM+nQv9uP8AQ39U/wAwwF9mv9pU/ZH4jGYzGuPw0vzwMWT4uPl/s37Rf+aUfWj/AJsN3b3/AECr6J/nXGYzGfJ7eH6fcX9Tzf2K+7C/2tX/ANlv8y4m8Q3b1GMxmNeT3z8i+j+GXmyHxr/RU/aP54Kdi/8ARz+9/mGMxmFk9w/MrH8Wv7S0+yPvH9n81wZ4x7g/a/I4zGYvovc/Vnm9f79ipV9/9+n/AJjibU3X9un+AxmMxrMjOeT/ALKr/XOpgd2s/wBCX1f/ACNjMZgQMEZT3n/f/wApwOzH+iD/AN1v874zGYbBENf/AFvT/wDlsMmX9/Nfsr/kGPcZgl2/PASM4v7y/s5j/wCtMG+Ef2R/bb8TjMZhPs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data:image/jpeg;base64,/9j/4AAQSkZJRgABAQAAAQABAAD/2wCEAAkGBxQTEhUUExQWFhUXGRcZGBcYFxwaHhwfFxocGhcfGRsZHSggGhslHBoYITEhJSkrLi4uHR8zODMsNygtLisBCgoKDg0OGxAQGiwmHyQsLCwsLCwsLCwsLCwsLCw0LCwsLCwsLCwsLCwsLCwsLCwsLCwsNCwsLCwsLCwsLCwsLP/AABEIASEArgMBIgACEQEDEQH/xAAcAAACAgMBAQAAAAAAAAAAAAAFBgQHAAIDAQj/xABKEAACAQIEAwUFBAcEBwgDAAABAhEDIQAEEjEFQVEGEyJhcQcygZGhQlKxwRQjcoLR4fAzYpKyNGOTotLT8RUWJTVDc6OzJFPC/8QAGgEAAwEBAQEAAAAAAAAAAAAAAAECBAMFBv/EADARAAICAQMCAgkDBQAAAAAAAAABAhEDEiExBEFRcQUTMjM0YYGx8CKRoVNywdHh/9oADAMBAAIRAxEAPwCp2x5OPWxrhAZOMnE/gfB62brLRoLqdvgABuzHko6+m5IGLOb2d8OyNIVOI5liTyBKKSNwiqDUeOs/AYfCtgVFOPMW9wvgPZ/Nt3dCo61DZVNSojE/3e+EMfIThW9pnZCjw5qC0alV+9FQnvCpgJoAjSo31H5YVoKErGTglwjh9OvKd73dYnwKyMVexMaklg8iANJmQJm2DGS4Rkqdfu61SrXemahqrTXRSAoK7VR3jHvH9wgEKs9cACpOMnBClktTmmMvmTUAlkDSwEAyVFGQIIM+YxHD0fuVf9qv/KwwI84ycSNVH7lX/aL/AMrHuqj92r/tF/5eEBGnGTiTqo/dq/7Rf+Xj2aP3av8AjX/gwARpxmJM0elX/Ev/AA49mh0q/wCJf+HABFnGTiUDQ6Vfmn8MZNDpV+afwwARZx7OJP6j/W/NP4Y9/Uf63/cwARZxspxImh/rf9zGw7j/AFv+7gAitjXHrY1JwAX57HeAihkhWI/W5jxT0QGKY9Ddv3vLFR9uuPNnM7VqkygYpSHIIphY9fePmxx9CcMpClkqSrYJl0C/u0xH4Y+WU2HoMJ7yH2Ng2D/abtK+cpZQVSWq0FqI7H7QJUoxPNoEHzWeeAeXy7udKKzneFUsfkBMY3zGSqU4NSnUQHYujLPpqF8OhEjgGeSjmadV5imS4A31Ipal8O8CT5TiR2fz9KiuYaqxNRqQSmsTrY1FZtR2AhLzuGYC5xdnsloI/C8uWRCQaokqCbVni5HTFf8Asu4yi8RqUqiq1PNMwGpQQHBZkidpBZfMlemAYK7S9oaTtWNCszLWqVKjr3ehizMyoGqNJCLS0LpXfx+7qOFHFt+3LggVcvmKahQC1J9Kge946ZMejj4jFT0KLOyovvMwVfVjC/UjAgOYYdcZOLm9tOdpUKFPLU0pipWOpmCKCEpkcwJGp49QrDDD2Xy9L/sihVNGkzrldUtTUyUQwTIvcYLEfO+odRj1TO2Hfh/tNzCMC+WybrzAoBD8GU2+RxE9pPaGlnatGpQXQooAMsAFXLvqBI3gBYPQjBYCnOPO8HUfPH0ZxoU8vwx8zSo0RUWgjqTSQ3IW5tffCV2H9o9SrmaeXzaUmSqwRXWmFKs1lkDwlSYGwiZwWh0VVjMWt7aezdCilLM0UWmz1O7dUAVWlWcNpFgw0kSN5vtiqcAjMYMZj3ABmPRjyMejABhx5j048wAfUfZfMitkss/J6NKfXQAw+cjHzHxHJGhVqUW3puyH9wlfyxbvsW7UK1M5Go0OhZqM/aVvEyj+8rS0dDb3TiL7Wuw9V6pzmWQvqA75FEsCogOqi7AgAEC4Im8khdx9hY9j9SOKUf7y1h/8bH8sNvt7fwZMf3qx+Qpj88KXsipH/tWjY+EVpHT9U4v0ucNft8Xw5M+dcfSlgYIZfY1/5XR/9yt/9rY+fsvWZSrqSGUhlI5Fbg/AicfQfscWOF0PN6x/+Zx+WPnp1gkdLfLB3DsfRXEEXi3CCUA1VqWpRPu1UvpnyqKVPlOKg9l3C+/4lQBHhpTWaeXde7PT9YUw6ewrjUrWyjG6/rqd+RhagHkDoP7xx17XZBOF0eI16ZipnnWlRA3QOpeuR0uahHSEwAVx2545+mZ2tWBlJ0U/2Esset29WOLq7JAHglIMdKnK1AWiYEPJgXMC8Y+dsfRPZtP/AAKmOuTc/wCJGP54AKq4D2a4bWqoj8U3IEfoz0pkxAqVCVBPnhRzyBalQAQAzgDoAxAF/LHGl4iFW5NgBcn0A3wT4zwCvlqVOpXQ0zW1lEaz6UCyzD7IlgADB3t1e4i/uN5Fq/CDSQqGfL0gC7BV2TdjYYr7s17O62VqrnM2yCjl/wBdppE1XfR4l0hRESA0zsPOQ99taX/gtZemXp/7uj+GFz2M9qNdP9CqnxIC1Enmn2k/d3H90kbLibGInb/to3Eaiwpp0Kc92hMkk7s8W1EQIFgOsklTw8+0zsYcnmO8or/+PWJKAfYa5ZPTcr5SPs4XqXAKkS0KPBv1c238gTiqoQKpU5IHUgfPE+nwxiWHMNpwfpcBUNTWDKhajNy8RkD4DT88THyj+JiIDlj0j06czgsdCacsQurlt8f6nHHRg/RyMgjcRPxmR85wFI0kgiRyn+WGIjtjzGNjzCA2RyCCCQQQQQYIIuCCLgg88PPCfaxn6KhXNOuBzqqdX+JGWfUgnCO9FgquVIVtQViDB0xqg7GJE9JGO1bh1VE7xqTqlvEVIAn3ZPKeU78sFWA95v2x55rJTy6eeh2P+88fTChx7tLms4R+k1mqBSSohVCzvAUAYipwmuSwFCrKGGHdtKkCSCIsYvG8YipSYqWCkqsamAJA1e7J2EwYneDg0hY08E9oWdytFKFF6YppOkGmpPiYsZJubk4V61QsxY7sSTHUmTjrTyFVkLrSqFBJLBGKwNzIEQOZ5Y1bJ1ASDTcELrI0NISx1kRZIIOra4wUBL4Dxqrk6wr0CA6hhcSCGEEEc+vqBiX2n7WZnP8Ad/pDKe71aQq6R4omQNz4RgbR4ZXeClGq0gEaabtIJIBEC4JVgOsHocafoVSVHd1JedA0NLQYOkR4oNjHPBQHDDlw72mZ6jRp0UNHu6aKig0p8KiBJm9sJmPcFAO+W9qWeQyiZVfTLgf5WGAXartNX4hUV8xolV0KEUqAJJNiSZM7zyGA2NqaSQMFAOHE/aTna9B8vU7nu3TQYpkGCIsdVjgH2fSulVa9CQ1FlYNyF4v1B2I5gkYnZfgqrTVqhEt8YuQZ+mDnCcvUNMoigLMSu5JYH42B+eFSGM1ftdmKtI0qq0nLASQhA30+ETuGxzThL1TTmPGELatrABreoP164K8A4C1NLxNx+BwXbIwbASAQGIHNTP1P1xD+RYE/7M1ErJM6NZn7Mk3nnpj64HcQyeqmGAIAIkWJiCfxJ+Yw3pw+AxBJLaQLnmIPw2+vXA2pRRECsSBqBvzI1G/kLYXAxBrU6gRTpgySSRGyhQB8tvLCjnaY384+mHvjNYk6zAC69OnmSCwieQLD5jCPmANtrzc+ox1RzYKbHmPWx5gEH0rUmy2VDVEmhUzFR6TB5YM1JlVYUqS3dkXIAm+JWfz1JKufrJWWqmbp1VRBqDE1nV17xWEJ3cG5O4GmZsq4ncJ4TWzL6KFNqjc42A6sxso9TgcqVsBrz/EsvVr1u+ejUyrZitUUy61qZZVAelAlg2lRpIIlb6d8AOCFWyuZpNVp03qPlSuskAimapcyAdtS/PDfwr2UsQGzNcL/AHKQk/4m/wCE+uDtD2Z5EC/fOepeP8qjGSfpDDF835HRY5MSsvxCgmZyeaWqmihSpJUp31g0kKOqoR4lqTOoW8baog4zhnHaKrlXcguU/RMwkGBlwzAm/VHpgb/2Rw55r2Y5JvdetT/fB+jKThd4v7K6yy2WqpWH3W8DbTYyVJ9dOHDr8MnzXmDxyQP4fxXLr3qVX10kqZKnT0kglcv3oeooFyNbd5psSHixxEPGCKecV6qVKi1DUoVFJ96uxTMNSjYNTOqORg7jC/nslUouadVGpuN1YQfXzHmLY4Y1qVnM8GNhjzGyYQEvh+V7xwswT5YsDLcEpZenq0I7H7W8efT5YjezvIX7yytyJB+nL6jDP2hYsQAZJtA/G22Jb3otLaxaoZRq9QKBb0n5YsLgvCRSUQssed/oeQx52W4L3YJI8RjUT+Aw0Cng5FdHClSgAGMb1KYNiJx1Ax5GGSRK9ljbofLmcK/E8uagYgAaZid5iBA6bYbK6Agg4CZtX6DexPxIP4YhlxK64zQIUFtV7Dnt/MnC1n8tNRlAHh8PTbfnzMnFk8YyIICseViOXPCHxPIkOVsSP65fHFxdikqFFseY2bBDs9whs1mEorbUfE33VF2b4DbqYHPBKSirZIX7E9j3zra2lKCmGYbsfup59TsPM2xdXDOHU6FMU6CBEHIDfqSdyfM3x7w7J06NNaSLpVAAo8hz8z58ySeeN9f9HHzvU9VLNL5dkaoQ0nrPB3n0/j/DGL0CkiOn88ai45T6fwxhU7E8uZIxlOhsTAupHwI+vXHgIOxv5xPwPXHPTfn9TjGa8eGPQH6xOGIh8a4LRzVM066ah9k/aTzDfZMfwIIOKV7W9l6uRqaW8VNie7qRvHJujjmPiPK+RV3HLkZ+kkbYhce4SmZoPQqDwsLN91vsss8wfz642dL1UsTp+z+cEThqPnYY6Ut8dOIZJ6FV6VQQ6MVb4cx5EQR5EYn8J4cWINvibDpP8MfQJ3ujKN/YylXnVELHvGDHlsThw7N5Y1arVWuAQFnyv9d8LVal3NEBXBJhfDE332th97K5fTQTSI2JnniWWtg9SpxYfHElccKdtzjqCOuGSeHfHjHGsmd5xyrVIcdDbABuVifP8sB82PLrP9fDBuuYGImiWki0bnEsaFvNZHUVcgQD6Ha2E/j+WXXrW+om39bYcOMZudcHb4D4czivc1nhqIDARffr64UOSpPYQmxaXsc4bCVswRdmFNSfurDNHkWK/wCDFWHF6+zWmE4fl45h2J82djOMvpCenDXi6DErkMdRptyHnONATsPwnGMeeNIx4BqNqgI3Pwv1/ljY7GLbdec8jvjUSBHWef8APHms85vhgexO97eZ9PrjwBoF7HaT5xtjGJJt+PQR1xoxMfTf4YBHpJ2N/wCuWN1vY/OPh/Xxxy0Eb/1GPU89sAyuvaVwHXmKVZdmUq9wJNMSnxIJH7owF4fSZoCWVbCxuftN6bf0MWB23oB8te2l1Ijzlbf4sKuZUKtNSIN7A+6DM8rzbH0HQT1YV8tjLkVSJioGNJNxMnbqPPFi8NoAKNUseigx8v44Ruy2V1Vqc3F5/Hn8MWZSEWAtjVW5N7GqOg3XT6r/AEMddYYWn4SMb+mOdUFrSw9LfXDEcVQrcEm5sTP13xFzfEFVW1GCAYnljMyqKQA7g8vETfa4MjnjdEqCJVX+8Z0k+im31xIzxOISq6UqNb7Kz8ybYj0ahYnVRqgDaSDPwVsES7EXX5MDjhm2ZFkETPMdfMbYKASu2tVws00QxYqyMpA6yZEbYq560OS9OJ63Hwm2H3tVxhgtQDxBrEKxIk+VjivqPEyqAFZMkyT18uWKjwJgg4vP2cVw/D8vHIMvxV2H88UY2+LT9jnEQadbLk3VhUUeTwrR6MAf3sYvSMNWG/B2XidSLBcRjScd6w5/1bHLu8eAajanPQnzxgpNeV+o/jjUJPMxjcEjZyPrhiPFpnp9f4Y5VGi2xFt/njswP3/6+BxwKfHAM8BJxugJO2PAnz6Y6UBueew/6YAAPa+tGWPmygfOfywiVKnjDG5FwDe8fn0wb9pfECGo0Kd51VHvsBCrPkTq+WF7h0yBYAn3oPPf8J+GPf6COnDfjbM2V3IsDsmq01eqxuNj+0RyA35bXt54Z6PFEMyYC7k2HxJ254AcFzCJRZmNgdhFwLD8PxwFod/xUuadQZbKKSqlgCajCx0rIsOd/wCWoljq/afLCwqqx2hfF8o3+GPF4p3zaaZeIkkEAAcibSMVpxzsTXywFRHWoVuWEqeQ9wkyL9Z8sQf+8+YNJqTeHVZmCnURzAbadxth0xbDzxHOUmem4ZzoqKE2JYo+wjm91BO5jlfB/iHEnRZRdRuDbaDBP8ueK97OVzVzQ0iAPsgWgC194EDaJ59C65/iVGg6UnZQXDH4yDsB1JxLGTuJcTNIwYAAEszAelv63whdo+1GrVoq1HOwAXwi1/d3nzxD7R9tKRqtILjWGEQbAWibSTzv8ccMt2/ywQr+jMrH7SsOkSTBJPnp+GHQWhRfIVnOqsWUMZk8yfLriLmKJB06502uI/jh04txmlXE95TU9VqsDb5dT9k4E1sjQchlNOSPEralE2vKE/gN/LF2TQpNgj2c4y2UzCV1E6bMv3lPvL+Y8wMDmN8eYUoqSpiPpTJ5xK1NKlMhkqKGU+R69OhxvUHl8cUx2B7Z/obd1WlsuxnqaZO7KOanmo9ReZufL11qKHRlZXAKspBUg7bY+d6nppYZV27M1QnaObXvjwzjoyzH4csaFT6f1+GMx0OYHUxj0nrj2OUA42Wl1k+mADRVB9J3xtm80lOmzsQEQSTv689+mMr5pEUs5CoolmYgAaepxUfbTte2dcU6RIoKbbg1D1I+6OQ+J5Aaem6eWaVLjuyJy0kXO8T7/MVKrj3jabwBZVHLbeOZJwUo1SthAJUHkYmPkf4/DArJZIKNUCbaUm/qeeJwqaBLRJPi08ydz5BRYDrfzx9EopJJcGWxz4Fl+8paCROu+pSbEKTsR1PxxH7Udha3cr+i1CXQ+4IRYJvok+EzJMm84OdkSCoO1/8Ap+WGvUrCCCPgRhIbKsHCs7Sy6FNeo6iyOgYWJiNypiDaMAuJZpxS01krB5jW6sDvIExBEGOtzi6atCnTUszuFHV2gel8D2zvjppTHvkgM0nlJIne2C6Dkrb2bV6pzyKKZKQwdtJgDSYmR94DEP2w12GeAloVBptpidyOvri9ESP44pL210x+k0mm7IbeSn+JOKEVyzTjzGYnZThbOJJCg7EzHz5c8AiGFOPdXXBNeE1gdRpNVB5qdU+crfECvR0mCCDzBwAWPxHtJk8yj0c7l0IBHc5jKqKZVSRrkGTI6aSGvYWOEvtHwA5Yq6VUr5eoWFKtT2OmJVgbpUAIlT8MRKdcrEeE6venlzEYYuznGqdGlUoV1Stl6hDtTdTGpZH6tkOpKhGkapAF/jPB0avgTsGezvajMZJv1L+A+9Ta6N1tyPmI85xI4vwBTSbN5Ml8tqOpT/aUJ2WoL6luB3gt1jmvYJRUlTRG6Le4R7UMs8d+j0WtJH6xPoNX+7g/T7V5FhIzdAdJfSfiGIjligcZjFP0difFo6LLIvyv2tyS3ObomPuuHPyWTzOF7i3tQy6SKFN6zciR3a/XxfTFSYwYIejsS5tg8rDPHu0mYzjTWfwA+GmtkHoOZ8zPwxplCqLJ94zA5/yxBoxcz8Md+8JgL03P19BjdGKiqSObdk3h6l6qyeu21x9STGJ/aHNMVjpaet5MfIjGvB0VQahiVjTzkgxP4n1jELiTNoBO5JMHpsJ87k/LFCLd7EZkCkgPMCJ9BfDXm8u7AlKml+VrfHn8cIXY0k0aTD7qn6Dz64sSithiEWxZyXZvNNUL5iuDHuIhJHxLDnbb54NcL4P3dQ1ajl6hEAbKgNyFHWwk4m8Qz6UULuYAH9fHEThS1HPe1JUMPDT6A3lv7xtblhk2EajWxRXtapscyrNtpAB+Zt5f1zxedeIxVftPyyuuogagCdUyRewGDuHYqYYsLs3XigKbBe7bckTvHObET+OK8Jxa3s8SnVykEAkalMj1P54JDjyS07EZevL0q70m8Q8JgW2kbgc98L3aLsdlKTQmavYEPc7TyGNuK8Mro1RsvV0reEY/dX7PyPlhJzrvq/WTq8/6vgQMb+MezzNUj4U70E6QybzvLKeUee+FPP5XuyVmQCQZEERa4NxPQ4+gOH9oO9WmaalizKrBtLFQRLWQkKqidztF725cfyYRv0mnSFVGXRmkCyalMAw4WLsh6RKlhcxjLHKzRKHiUNQzj5eotSg5SqhIDAhuUGxBBUjkZBwx8S4DTzlD9LyKotVROZydM+4BbvKKkA6DuV5E2nELt32eXKVEei2vLV1L0aliCLagCOQkRN4OPOA56vw3MUcwqsJC612Do2lmSWFuVxsYxoUk0cXF7ivjMWP7TeyQAXiOUWcvXC1HVVtTLgEP+yxN7WJ87VxizmZj0Y8GNkwAbeWJ+VpW6nmJ+QH1xHVLwBfr+eC+VQUgC287bifzaI+PywwJOVpmyt4tJuo8vs+gA+uIPFDIZjeCI+O/4DBOghcgCRI2J6mIJ846YjcXEIR+yQI6zA+QB+OACyewazlqA/uJ+Aw/6tIJPLCT7N8uTlqTHbQI/D8sNedy7VRo90HfqfLEIpi5XpPnqwIgUkcechW8UDaTBWeUzhr/AEoSQTB5g414dkFo01poAAOk3JuTck/M4ytldWreSIn8Pr+OGIF57jCCRO2/9esjFOdvO0ff1DTQ+AQLbbX9TfBDtSc1lK1TWxYPzAMeowgVDc4Ehtmpw2ez3jncVWpN7lT6MJj5gkfLCljAcNqxJ0PXaziOrVPiGwG3OScJb1JOCv6YKtO/vgR1mPj64EkYYizs1QORAFUuKTvVISnLELsJabAkpaJ38U4mZX2jVJHdU9VJAC7MNLjrDCQR5EG253I6J2tSjQplc2tYsIrUnpl45Du2hSNO8Ekb899Oz/avJEVRmqKopEkhxVBD7DSAHDCYkCPSb4FGXdb/ALHoOSrcRu22bBZadN2OXg1UQqVCNV/tNEjYwrQCQCTB3xbPZjhmrIpTzKLUXdWcamOtVbWwM6bkiAYAUYqnt1+i/qf0WprAV1qAEkAgggrPJpJti0uDcfenRpq4pVndFIpUtYYjSCJOgoZMyzMonnip7wXbzOVfqdBPs/UpsK/DnBYKkgbqaVaRpVgAIUkqLC0dMUt207F1+Hv4/HRYxTqjnzhh9lvLY8pwz8S7R1MrxOjUcPSpLUqa071Kh0VCveAqlkAsdPMgmSZxcuYoU61Mo6rUpuBKkBlYG48iNjjvjvQmccvtM+UAMZRW4w3e0bsoclmvCP1FUlqRmYiNan9kkR5FbkzhS/n9cdUcgnwrYta3PeTy+AkfTBPKUQzAsST5HpvH9cxgRRqSNE2EH5XP54OZKiAhkbggnpqN/jEW8hhgEeGU/CahsF8K+ZO9+fIenwxA4nlSxFNbs2kfGAIufh/DDJlaACKg91FluuzQPmSTgh2b4Ke+FRlMrHKNMj67nE2VQ49lOHjLZalS+0FEzO5MmZ5ycGBVXmRhX4txYUkqNMsATG8gWt5SfxxX3/eSoaupqkKBpIEHxH3gpA96JuLD0FhAy6GzSybiwmJv/wBMY2YAF9/5THyxTfDO15psWeoCSwsACSqmYJAte21hOO2Z9oFMgo61ATB1CxkW2320ifIHAFIsnjGQo5lStQAxG3LVeARzi58jyxXvHuxNBGRVaCdRPkAJv5zblN9gMRavafLU6YqUmqFiw8JYHYXmbgmT88RU7WBqrMHYgMCg+7JGoKd2JuBPlgDYUs9wepTCkqRqmB/XwwPNEgwd8OTcfStVLVAwCoQqrcSoJkn19fpgNlcvqzEkACWaOgN/wwxAhkKHHgXBXM5cuGaNvkZMmPQn5emIncxYmPh/DDEfR9HhNNBTBC04hRpPlcTsDA3F7HFPe0PilF6xWjpZVXREEhCpvpbY3kTcQB0ww9tO1DZkEZdyEEEhdLlwQ0SgJJUMrgiLAqTMjFaZrIVkbS6MpOwYEH5H8MYsWOGq1sbm5qO+/wDggV45SDznr5eWLH4FmmyeWZ6ApOG8Dhy1MkqLrUpkslRrlQV0naRBxXVcWHp+Z2PP1w9ZXtV3aUU0llkagqoiEmSoYX1XbfUu23LHTPqaVEYUrdi/2p4vSr10ejl1oBRBCx4iDMtpsT54s32W9tKDJTyRU03UEUyWJV9yQNbEqeizBvAG2K34+atSvl0qUQh0qAlNQmoM26m4M8m28sH+03CEy2RyVdaal6dcBmNi+klwjAGLFSDHn1w45Ix0x8fqTPG3qfgNnts4Q9TL0swsaaBfXe8VTTAIHPxKB8cUuBIY9AB9Ri/uP1m4jwV6lMBWq0VqaTsDTYPUUH9xgPhigg/gA2k3x2RnZ3yYIaAJkH8MMnAhLgMZgKSDsY536kgYXcguphHurHlJBH8sMfDnIDwoLFkpj91WBjy1EfzxQIb+HUIGomSzKW5zqPTyANvXBjNZwUpVQZ2P7TbAAegv0HrgVwamCGNzEH5iI33ucRe0lJu+kyNvhsoA5bnEdy3wDeN8S7xWk8lm5idR1BSOQ/P58/8AuyrUqTOzByCQosABvveT1g3bnfB3hPBQzLUrlRBlEYEgG3iPUbwCAJ6jduHDlqHxHVYaVgNb7x5Xv8CMFkgbsV2cy6r3gpLN/FuI253PrF7xhoz/AAmjWXRVpo69GUH4A8hbHXJZcUl0gWkm9ze5xy4lRLCxIgyNMztA2vzP0wUAscV9m2Qqe7TNIxbu3gfIyMVz2i9n9TLk6HWoojnB2va+LZq0Ib320JbTIiBG53d5MdBPOMKHGFIq1tTaY7wrYkaNN/fsYhD8T0wBRVTo9MkHcWP/AFwT4dmXdlRQNTxJ6AH12tJJttiMmRqViSqwPESbwI3n0wz8I7PVtZphSICz4TLRDqsmIU7kSL77CKbEjMxkv1bLSjQbhhPjKyLTfTsPUzbkv5xQLcxP9fKMW5V4MtKjqazN4goAYKdEADkQABci255YqHi9aajtyZmI9CcCBlhZD2dZvLlnRqBJEMHBYQSDKmxUiOV+m8Y3zDZzL1u9zNCnmKY8LKoZYVbl/wBZIkyPET9mLYYO0PtBoIp7mp+s5KyNY9GsYjmMLmR9qTFyK6AKWIsJhSpG3WQPmbbY8+SnJ2lfmkb4Olvt9X/0S+2OZSvniaSNTU92opuACpsGDR/em998WB2nyeVQlRR/Rs2CNFMKWo1TE+GBocHxLEK09JnCR2p41Szefo1kUqsUVcWuVcybWEgi2La7V8YyJq06Vd1eA76B4pgEKPUyYHXHTInoREHUyquNcQqDiOXaqgpCn3SgKZXStiUIElYn025Yk9uu1FPNZdaVC1NKg1BoklVKoU5hNJIuOQ2xH4y9KjxLLvRBFMGmwWoxTTDkEFjJQWPLw9LY17e18q4Boqq1A6g3AYroJJITwlSSIYdIwo05QddvzYqXE9yw/ZBxFq+RbLuY7sFENgdD6thMnSeZAFwOWKWq0iJ1TYkARG289IEW88WF7IO0VCh+pame9qVD+tAWFUhAAzEyF1Dba4OA3tP4Ccrm2CLFGoC6GZ83H7rTboVxqi9zHKNbgDJG63AJj4Db8L/zwwZFD+rgWDliADsNJAJA6euFvg8tVUDzknlaJ/rrh9pZYgIukkkSbcurDzkG/pi2SiRwjNtT1lR4iptbzPTla/p8SIzKsQWJMpAgbRdpNhPpvPliNSrMkKoWQJPKekzAW9yehxJ4P7hZ7hRMAkyS0WAubwBbcHriWWG+H5cut5kyoPktjaLdfgOk4LrV7s3G4EX6QI26fH0GBtHMFVUWHugR0gz8LbzvOJnFDqR4sfWOs35GL/L0whHN+LjUAg7yo19KztJjUTZOmCLVtKy8TYRIAv5n1j/riHkwtNZVRqtvzm8+ZuOfOPUDxHNVcxVpIpKqwYsV5QxUfP6kG2GKg9Vy4qMQQI5iZLTyYnYeH6A8rwc1wbWzHWASrySA26hDFtpEm14jbE9alLL04vYerN5+Z/rliBW4qAFBBBfanF77Amd4MxvJ3thUBG7O8DTL1TTS4OpzKiLqADEWAJIA9cE8qwH2pB0lr76R4iD5nSvoDgJU4qwfQp8SuGq6Ra5IVAN7Dcn+YDVuN6nUkz3iP4R0YtpUdDAF+rYdAFvaFxTu6aqsTU1GRc6SIsIgSTv/ABOKs4wWSpKuyz91iNrRI3AIPzxYfGqWsBwNbKsJzgFdoNi4uRz35iy9xLgprGmKY1MEbUD4d3J5/d1BY5QMNMVBWl2PU5ju8/WcM7aqTidFSfeWXUkOPukC1wTGCOa9m2UVG8VUWkPuFj70jbcyDsPm/cRySZmjobUtwVZfepuplWU8mU/wwCq8TJBy2c008xfQ0kJXUC7LG395JkeYx52TUo2pG6E9T3XmUTxvKClUChw3hUyvKeXqI3xL7P0A2apGsxprOtnMTtII1TLExFrzjftxkVo5oqjlwyq0nqZBE89t/wA5x34LnKbCaghggRWJJBO3iESSFAUadhG8QdTk3jtd0TGK9a1xuadrhTXM0zFRl0KXD+Fmhmm8bHcMeRHpgDmiOQjn532+mDHHs4+ZrUe9anP9nKqFIAqES6qIUwZAE2g88b8e4P3eXSsWV9b6Qymdg3vA+IE6ZHKOkRgg9KipciyLVqaIHA83XpuGy7FXEwRFpEGQbEeuLk7X5JeJ8JFdAe9pqXXadVO1ZTBiDpbY8lPlhT9nPBcvmso61AGqLUfw84KrpYzZBP2ucEXiMPHY7KrQy1emxJQIzF0vTIIc1O66wTEne2/JLL+txoUsa9WpWVPwPLBAKmkgspAk8mt87H4wOsNGWao1QIGBgeIieZ5k8p/PC3waqVpwVJKqSIHu7CPMXi25J63ceG1ToEky1r/z2kmLnr1xoZnQY4fw8FCdgSJiACSRFh5Hn674mZOn4gtMqNMNAJHMAC1tIk7zPzOIr59RTAGppFo3hrzBvckdLR0OCXDaKogNi07gXYgwTJ2AMiTyk+eJGb1aaquo/ZIFvK1h5E/yx5mqZqGBOldyRvz2JvsI+ONGqM2oEG9pN4ENe0ESQLemBHFc+9MFNUF1JViYiIIFthFpncdDOGI6VqzhSqNDXUGDyYFfKbwTyAPQnAAZ58sms3YVNIAI8JYksBO/vC/KOeOmUzTOpsC8NK7ADazTtF7+ZxGNB2aHnQpSxmA03vuSGIEbxtbZgHc7VBfXUYFTBpJzZiIM9YZrAjYX2wtU+KFXBZpq+NUm+mNIZ26uTpaOQGMzVVmqMQoEaEpgcoBMm3RSY9N8QKPDHqVv1aliQrSTB8Y8Zj1MXB28sAHLK8SLu5FlZyXYnYEmAOZMtB54KUMix7t4PhpUmUjctqVW5xyLR5dMGOG9ngHemFJlZnTtqJMatrbDxGZG22GSpkF8I0oAJU/3hBMARcwDt1kRGFYqFoF1QMCvgOlxe/i2K/aHjUfniMaxIBpfrBF1mSJ8x0285HTEhCf0iojiU1EqUklSd1ZQdmliAReQemO3CqtNXelVC+DboQfdIBXpffmfPAxoejnqTqXVip0gyDBj42YDzmMCe0/DmzVE02RHViCrofGhBs6KTEgX8JvtBnFX5vh2eyRArUnqUiG8IdisMZYFqZlSYm/rGOnCu2+aRoVC63UUgajRA+z4y3Tyx5zhKe8Wq+Vflm6MYrj+dxX7T06qVjSrHU1Id3NxIEkGCARM874sj2ZdnMu+TStUph3qNU8dyUCuUuPPT6XM4Su2/HFzbI3cilUURUuZYkDk14EWkzB2wxez/NVRl+7mrXoy5OXy76KlPnrqFRqNNriAwNjAbYaJpvEr2Oav1jo4dtKdGhxig1NdSItFmVDJLIWtY3eFW09MA+12XrCnTqvRFFKxBIi5emCjE2GljeVM3kzfDNwqjSbj9HuO7KAav1U6Z7libm5YE3JgzMgbYK+1rKMMvUAhqfeUqw6qagqI0GY0krMRu2JT0yjt8iqtSj9SJ7IKTPlqqRFLviarEC47tQKYMzpO7GLC32rWVTyxNOojQlJlZRAA0gqV22gDaeUCMVr7HOJ06dGtTfc1VYRfVqSACOQGk38x8bPfNDbwspsBMeRHTEOcI5m5MiUZ6Uq2KO4QIZlJ1KCQzA+9yCgWO1/5jBsv9rSPEGKqNoBAAAG5gHyHhnHXjnAlylcqoPdv46YMmA02b7xBkXPr5Rs2KrVgE9/UNO1gLr5GIUx5/DG9O9zNwH+DVVqVGRbGmw1HfwxpULN+RPpfDCKrG5m5lVA2jYEyNhvy88BuE5JEdgGAJbYbwgj8Gm95AHLB4VJMSfANhadxHzjny88IDnxKsFhXYIADy6kqT5RIifXlhM4jLBfFdWYa5JMMDsBvALQY/LDBm6pZalSSQDpjTMGSNpGoegja+BOZBNN5CltOmRB+8C0dAGYC/PAAJ4YStLVIGt28FhI0KOUWEgnyjBJMw0DUljqqSTNwveaVAEklgpO288sRKaaqZYj3VZVCyo06gX2290X339ccMzWY0Fm5pnUhI+7IOmPIKt7WwwJLeKkXEMpZbKgJA0kAKIjwgoCepbqJ8ytWvUdgVIpkfqzMXGlTPIkAHeYGwtiPS4kJqLpmdMaRG7NtyKxTFhvpG2q0zhua7urRFRrBiqrCwSEM2XdRtJ3gbwTgAZ6FQU10rC7NJLFiPQza8XOxNrX9r1SaSoskjTfe/wBmY23Nxt1tgPwzNU3YyACe8JkGTDaQCRMkqQ3TeB0JcSzMAAEaoKsyyCNSlgQByNjf7vniQB+dDAlVBUgXfaTqCqCU3BXkR0PPHTNZFHe6IZE8xt4djY3Ez545JU7wRSc97LwG5RuCZJJhTbqNrEY7ZumEYrqUcoZS48JMWkANeevi85wxjwmepG4qUz5h1P1nEHiGdFOHpmnpElyCPCBctA3HX58sTsskiXRQ3kJ+sY3dEiSqQOZA/PGGcfWR22/PI6xcYy4srX2uZJamTWvpTWlRQWWJOsGYjdTY4XPZ1kcw1I1Mu6DTWuHYgSEBFhvv5bb9C3tYWjQpCjTFOHfVpCjVSIktDAe4xb3SbGYttK9jObSllMw7f/uUT6oIwlBrA1dbndS05E4q9vuRuyWSYcars0KyavCs31pPh1Tyvc88GfaIHXL5kaHZXSiSzMG06KvLy8W0+fPATL8SpntFrViUZgoImJNHSLDfxYZPabnhTyzNGrvAaLCYjUQ6GI5aD88RK4yhvvtsdYO5012d/vf8Ct7MeFGrl67JoEOLOpeToMQAyiJjeb4eqHY5RHeValQzJURTSZmwQSBy3NsLfsUYGlmF6VKbH5GPqPph647xhMvTLvHO3oJP9emKnjjqlKRz9bltY4Mh8WGS0pl67UqJ/wDSDFVIJP8A6bNaSfnhRyfZ+pQqVKjVFdiStIqQQqgEapO97R94mbicK3tHz9CtTpVKYiqzuas7qI8Ci/uhSOXnhp7H5rVwvLQ0mmXRjAOkai6giYJ0yBPljXilcFZwzY3CTQdy2X7tVlguxY7mJ1fMyxJHU4muwII2kTtzsqj5mcDc2FXRMkkixkkhRaZtuJ8h6jE7JsQELbkTbYTdYnlsJ8jjqcCLn6SqGtMFiDuZLT8458rT5h9QNMtHiEDUTfVAEgncRq+HxwwZvLEn7IXVN+V5231Ene2BPEMstMhAqkSSxI3kMNt+fXZT1uhoF5FGamvgiRrBMqFOorvaU0wTvuYG2NMxlQ8ozMF1A3J1AVFBA8iI2k3J6Y5UajgqqkyKZAIGzeQ5CZA5/THRaBUEEsZAJgeIEDUYZufzvOKAC5bLAvTDstNWNiASWGrWvhP2YnyuMahlaqKimBJmQTBWUsVM2Ci4mIsIxx4ywFXQTdZUDqNDE+kam/LljbhRCEyShhSwuSYfwySIEmCQOQPOMBIy0MwoesJVgwDgKWUE6QJZgImSOWx254KcQmS6MQqAAysyFNxbl057WAwn8HzpVXLGNIHd22AIt5lY1A9J3tDHmc0e7GkDxB3De6LDUq2vAOkEnBQyVwqh3IZyQEAVtZ3J1HXI3AGlRaZ1A9MdqJR3dlMhoJlZEmwgDpBMjfVfYYg8JqLURqBcHVTEE7jWJgySNXiBt93yGAfAswyMUJaiCC4KlhIldhsAZkxvGFQDpne2aK6gCUJAJgyINzHO04VO0Ha2tWOimTTpyfIm/wBroNj88a/9n7zvO+MPDcebrinb3Pej0sV7KoVu1+aeoajMQddQG9yImIPS/QTjTs3xAplq9KTJdWAGxBVlefMeGMTO1+QK0g/Qr9bfngd2OyhqNUHkPxxoTi8N9jK4yXVJL85IeQz7Ucyr7mRN4PwPI+eGTtbxjvsrpIurKdR3M2vFib74CZ/Iac8lM82p/U4ZO1vCtGUdgNtP+YYjI8byQb57HTEpLHli+1/Yiey/tCMq9bUpbUqxG/hJn8cde0/GjXZ3IMOAo3AHLb0nbe+FjsxmNFRjE+A8vMH4YKZmrUZpQ6gs+G9osQPnPwxU8a9a5B0tLDq78fQBcWSDabk7/T6YcPZbxZU7zLsWBrMhpG2kOgeA0/e1AT6YU+JoNAMiZ2+eCfZbhq1EJ1eIE+EETAi9/Xlju5qMLZkeF5Mziu5auQ4c6FO/E1FlAGMzJJLE7GVAHpPQ4m98ZIiQxAEwRb3j6AD+oxN4JnP0qjDEd7Tgat+kH4xBAP4jGmeomkI0z9ledmIF7bWE4qMtStGXJjeOTjLlEDjdbw6lBI8IgmBc/aB3EiL9fXEXPSgMglm0y03kEaRfcflq9MdnqLrg8zAA3lSBqMi14gX2Prjhm6TFydJUIhKxfxMbc7wpN4i/liiUQM4wStqCmUjoQQGgQALXbrticXUs3eKqtzYAX3MMD7xhRM7c4xvk6MW+yhQAnc6Yk85BCz/U404udNEu5aSrL4d5MaiPOIMnytgATOIZcsW1AltUAkADwklhA2i0kdTyJkeMqzLq5MSTBgAqYIJNgQZI5G3lhjoUnZ6ZYQqEhxtAZSYsYkajfrHlgXnmBpg6dyqnTawHpvcDnvh2Jo5U474HSVkgG4hSohSPIljfp6Thx4NlppOGgaWQG0yXUF4MbMABN99rYSckjanABK047vwCdRYwbwIgsDJgb4eqOZJGlSHZvEYIHipxB5QswZ6xthMSNKvDabHWvhkFWWdmjQRIFib/ABVRzwPqKZWrC64KsTYbzpG8QQRHl6YK5usECuNIDMXcCQTIBsOkaiYvMfCNkSqqQTIJUhmHhYEEq0H7RUgkxO/LCGbt+eM5jGYzHiM+nQv9uP8AQ39U/wAwwF9mv9pU/ZH4jGYzGuPw0vzwMWT4uPl/s37Rf+aUfWj/AJsN3b3/AECr6J/nXGYzGfJ7eH6fcX9Tzf2K+7C/2tX/ANlv8y4m8Q3b1GMxmNeT3z8i+j+GXmyHxr/RU/aP54Kdi/8ARz+9/mGMxmFk9w/MrH8Wv7S0+yPvH9n81wZ4x7g/a/I4zGYvovc/Vnm9f79ipV9/9+n/AJjibU3X9un+AxmMxrMjOeT/ALKr/XOpgd2s/wBCX1f/ACNjMZgQMEZT3n/f/wApwOzH+iD/AN1v874zGYbBENf/AFvT/wDlsMmX9/Nfsr/kGPcZgl2/PASM4v7y/s5j/wCtMG+Ef2R/bb8TjMZhPsB/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4" name="Picture 8" descr="http://ecx.images-amazon.com/images/I/81cJChEQjS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447800"/>
            <a:ext cx="3200400" cy="4331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784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708476"/>
            <a:ext cx="3657599" cy="1702160"/>
          </a:xfrm>
        </p:spPr>
        <p:txBody>
          <a:bodyPr>
            <a:normAutofit/>
          </a:bodyPr>
          <a:lstStyle/>
          <a:p>
            <a:pPr algn="ctr"/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Argumentative Writing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/>
              <a:t>8</a:t>
            </a:r>
            <a:r>
              <a:rPr lang="en-US" b="1" baseline="30000" dirty="0" smtClean="0"/>
              <a:t>th</a:t>
            </a:r>
            <a:r>
              <a:rPr lang="en-US" b="1" dirty="0" smtClean="0"/>
              <a:t> Grade Language Arts</a:t>
            </a:r>
            <a:endParaRPr lang="en-US" b="1" dirty="0"/>
          </a:p>
        </p:txBody>
      </p:sp>
      <p:pic>
        <p:nvPicPr>
          <p:cNvPr id="2050" name="Picture 2" descr="https://encrypted-tbn2.gstatic.com/images?q=tbn:ANd9GcQ95MIgS2-MinhZfrLV00QVvE6PSYbKs4DtBMcnHkFb5zyfoTv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73" y="2286000"/>
            <a:ext cx="4236801" cy="2819400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40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Embedded Assessment 2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06353"/>
            <a:ext cx="8305800" cy="480060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Century Gothic" pitchFamily="34" charset="0"/>
              </a:rPr>
              <a:t>Write an argumentative essay in which you </a:t>
            </a:r>
            <a:r>
              <a:rPr lang="en-US" sz="2800" b="1" u="sng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convince an audience </a:t>
            </a:r>
            <a:r>
              <a:rPr lang="en-US" sz="2800" b="1" dirty="0">
                <a:latin typeface="Century Gothic" pitchFamily="34" charset="0"/>
              </a:rPr>
              <a:t>to support your claim about a debatable idea. Use your research and experience or observations to support your argument.</a:t>
            </a:r>
            <a:endParaRPr lang="en-US" sz="2800" b="1" dirty="0" smtClean="0">
              <a:latin typeface="Century Gothic" pitchFamily="34" charset="0"/>
            </a:endParaRPr>
          </a:p>
          <a:p>
            <a:pPr marL="68580" indent="0">
              <a:buNone/>
            </a:pPr>
            <a:endParaRPr lang="en-US" sz="2800" dirty="0">
              <a:latin typeface="Century Gothic" pitchFamily="34" charset="0"/>
            </a:endParaRPr>
          </a:p>
        </p:txBody>
      </p:sp>
      <p:pic>
        <p:nvPicPr>
          <p:cNvPr id="1028" name="Picture 4" descr="http://www.andreareiser.com/wp-content/uploads/2011/04/Kids-argu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946398"/>
            <a:ext cx="2743200" cy="2187702"/>
          </a:xfrm>
          <a:prstGeom prst="rect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images.clipartpanda.com/argument-clipart-argu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473" y="3886200"/>
            <a:ext cx="2750127" cy="2247900"/>
          </a:xfrm>
          <a:prstGeom prst="rect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113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 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Break It Down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077200" cy="4724400"/>
          </a:xfrm>
        </p:spPr>
        <p:txBody>
          <a:bodyPr>
            <a:normAutofit fontScale="92500"/>
          </a:bodyPr>
          <a:lstStyle/>
          <a:p>
            <a:r>
              <a:rPr lang="en-US" sz="3200" b="1" dirty="0"/>
              <a:t>Write an </a:t>
            </a:r>
            <a:r>
              <a:rPr lang="en-US" sz="3200" b="1" u="sng" dirty="0">
                <a:solidFill>
                  <a:srgbClr val="0070C0"/>
                </a:solidFill>
              </a:rPr>
              <a:t>argumentative essay </a:t>
            </a:r>
            <a:r>
              <a:rPr lang="en-US" sz="3200" b="1" dirty="0"/>
              <a:t>in which you </a:t>
            </a:r>
            <a:r>
              <a:rPr lang="en-US" sz="3200" b="1" dirty="0">
                <a:solidFill>
                  <a:srgbClr val="0070C0"/>
                </a:solidFill>
              </a:rPr>
              <a:t>convince an audience to support your claim about a debatable idea</a:t>
            </a:r>
            <a:r>
              <a:rPr lang="en-US" sz="3200" b="1" dirty="0"/>
              <a:t>. Use your research and experience or observations to support your argument</a:t>
            </a:r>
            <a:r>
              <a:rPr lang="en-US" sz="3200" b="1" dirty="0" smtClean="0"/>
              <a:t>.</a:t>
            </a:r>
          </a:p>
          <a:p>
            <a:endParaRPr lang="en-US" sz="3200" b="1" dirty="0" smtClean="0"/>
          </a:p>
          <a:p>
            <a:r>
              <a:rPr lang="en-US" sz="3200" b="1" u="sng" dirty="0" smtClean="0"/>
              <a:t>What do you have to do?</a:t>
            </a:r>
          </a:p>
          <a:p>
            <a:pPr lvl="1"/>
            <a:r>
              <a:rPr lang="en-US" sz="3200" b="1" dirty="0" smtClean="0">
                <a:solidFill>
                  <a:srgbClr val="00B050"/>
                </a:solidFill>
              </a:rPr>
              <a:t>Circle </a:t>
            </a:r>
            <a:r>
              <a:rPr lang="en-US" sz="3200" b="1" dirty="0">
                <a:solidFill>
                  <a:srgbClr val="00B050"/>
                </a:solidFill>
              </a:rPr>
              <a:t>the verbs</a:t>
            </a:r>
          </a:p>
          <a:p>
            <a:pPr lvl="1"/>
            <a:r>
              <a:rPr lang="en-US" sz="3200" b="1" dirty="0">
                <a:solidFill>
                  <a:srgbClr val="FFC000"/>
                </a:solidFill>
              </a:rPr>
              <a:t>Underline the nouns</a:t>
            </a:r>
          </a:p>
          <a:p>
            <a:endParaRPr lang="en-US" b="1" dirty="0"/>
          </a:p>
        </p:txBody>
      </p:sp>
      <p:pic>
        <p:nvPicPr>
          <p:cNvPr id="7170" name="Picture 2" descr="http://images.clipartpanda.com/wise-owl-pictures-bigstock_Wise_owl_reading_book_83179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495800"/>
            <a:ext cx="25146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310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153400" cy="1143000"/>
          </a:xfrm>
        </p:spPr>
        <p:txBody>
          <a:bodyPr>
            <a:no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Purpose of Argumentative Writing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883" y="2206023"/>
            <a:ext cx="8072717" cy="3508977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Century Gothic" pitchFamily="34" charset="0"/>
              </a:rPr>
              <a:t>T</a:t>
            </a:r>
            <a:r>
              <a:rPr lang="en-US" sz="4000" b="1" dirty="0" smtClean="0">
                <a:latin typeface="Century Gothic" pitchFamily="34" charset="0"/>
              </a:rPr>
              <a:t>o </a:t>
            </a:r>
            <a:r>
              <a:rPr lang="en-US" sz="4000" b="1" u="sng" dirty="0">
                <a:solidFill>
                  <a:srgbClr val="0070C0"/>
                </a:solidFill>
                <a:latin typeface="Century Gothic" pitchFamily="34" charset="0"/>
              </a:rPr>
              <a:t>persuade</a:t>
            </a:r>
            <a:r>
              <a:rPr lang="en-US" sz="4000" b="1" dirty="0">
                <a:solidFill>
                  <a:srgbClr val="0070C0"/>
                </a:solidFill>
                <a:latin typeface="Century Gothic" pitchFamily="34" charset="0"/>
              </a:rPr>
              <a:t> an audience to </a:t>
            </a:r>
            <a:r>
              <a:rPr lang="en-US" sz="4000" b="1" u="sng" dirty="0">
                <a:solidFill>
                  <a:srgbClr val="0070C0"/>
                </a:solidFill>
                <a:latin typeface="Century Gothic" pitchFamily="34" charset="0"/>
              </a:rPr>
              <a:t>agree</a:t>
            </a:r>
            <a:r>
              <a:rPr lang="en-US" sz="4000" b="1" dirty="0">
                <a:solidFill>
                  <a:srgbClr val="0070C0"/>
                </a:solidFill>
                <a:latin typeface="Century Gothic" pitchFamily="34" charset="0"/>
              </a:rPr>
              <a:t> with your position </a:t>
            </a:r>
            <a:r>
              <a:rPr lang="en-US" sz="4000" b="1" dirty="0">
                <a:latin typeface="Century Gothic" pitchFamily="34" charset="0"/>
              </a:rPr>
              <a:t>on an issue</a:t>
            </a:r>
          </a:p>
        </p:txBody>
      </p:sp>
      <p:pic>
        <p:nvPicPr>
          <p:cNvPr id="3074" name="Picture 2" descr="http://www.keepcalmandposters.com/posters/285022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73"/>
          <a:stretch/>
        </p:blipFill>
        <p:spPr bwMode="auto">
          <a:xfrm rot="20286199">
            <a:off x="3014211" y="4063207"/>
            <a:ext cx="1884074" cy="2635169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ww.libertarian.on.ca/sites/libertarian.on.ca.d6/files/media_upload/Election%20Podium%20clipar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809999"/>
            <a:ext cx="2971800" cy="259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3.bp.blogspot.com/-fYmcsOZ9XaI/VBQr0qQVLGI/AAAAAAAADgs/NwMj8kTENhY/s1600/Thumbs%2BUp_Skin%2BCol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3478">
            <a:off x="771054" y="4179138"/>
            <a:ext cx="1803717" cy="220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715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4921"/>
          </a:xfrm>
        </p:spPr>
        <p:txBody>
          <a:bodyPr tIns="32803">
            <a:normAutofit/>
          </a:bodyPr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Your CLAIM!</a:t>
            </a:r>
            <a:endParaRPr lang="en-US" sz="45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idx="1"/>
          </p:nvPr>
        </p:nvSpPr>
        <p:spPr>
          <a:xfrm>
            <a:off x="456481" y="1604329"/>
            <a:ext cx="5868119" cy="4526396"/>
          </a:xfrm>
        </p:spPr>
        <p:txBody>
          <a:bodyPr>
            <a:normAutofit lnSpcReduction="10000"/>
          </a:bodyPr>
          <a:lstStyle/>
          <a:p>
            <a:pPr marL="391686" indent="-293764">
              <a:buClr>
                <a:srgbClr val="800000"/>
              </a:buClr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3000" b="1" dirty="0" smtClean="0">
                <a:latin typeface="Century Gothic" pitchFamily="34" charset="0"/>
              </a:rPr>
              <a:t>Your </a:t>
            </a:r>
            <a:r>
              <a:rPr lang="en-US" sz="3000" b="1" dirty="0" smtClean="0">
                <a:solidFill>
                  <a:srgbClr val="0070C0"/>
                </a:solidFill>
                <a:latin typeface="Century Gothic" pitchFamily="34" charset="0"/>
              </a:rPr>
              <a:t>opinion</a:t>
            </a:r>
            <a:r>
              <a:rPr lang="en-US" sz="3000" b="1" dirty="0" smtClean="0">
                <a:latin typeface="Century Gothic" pitchFamily="34" charset="0"/>
              </a:rPr>
              <a:t> or </a:t>
            </a:r>
            <a:r>
              <a:rPr lang="en-US" sz="3000" b="1" dirty="0" smtClean="0">
                <a:solidFill>
                  <a:srgbClr val="0070C0"/>
                </a:solidFill>
                <a:latin typeface="Century Gothic" pitchFamily="34" charset="0"/>
              </a:rPr>
              <a:t>position on an </a:t>
            </a:r>
            <a:r>
              <a:rPr lang="en-US" sz="3000" b="1" dirty="0" smtClean="0">
                <a:solidFill>
                  <a:srgbClr val="0070C0"/>
                </a:solidFill>
                <a:latin typeface="Century Gothic" pitchFamily="34" charset="0"/>
              </a:rPr>
              <a:t>issue</a:t>
            </a:r>
            <a:br>
              <a:rPr lang="en-US" sz="3000" b="1" dirty="0" smtClean="0">
                <a:solidFill>
                  <a:srgbClr val="0070C0"/>
                </a:solidFill>
                <a:latin typeface="Century Gothic" pitchFamily="34" charset="0"/>
              </a:rPr>
            </a:br>
            <a:endParaRPr lang="en-US" sz="3000" b="1" dirty="0" smtClean="0">
              <a:solidFill>
                <a:srgbClr val="0070C0"/>
              </a:solidFill>
              <a:latin typeface="Century Gothic" pitchFamily="34" charset="0"/>
            </a:endParaRPr>
          </a:p>
          <a:p>
            <a:pPr marL="391686" indent="-293764">
              <a:buClr>
                <a:srgbClr val="800000"/>
              </a:buClr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3000" b="1" dirty="0" smtClean="0">
                <a:latin typeface="Century Gothic" pitchFamily="34" charset="0"/>
              </a:rPr>
              <a:t>Must be </a:t>
            </a:r>
            <a:r>
              <a:rPr lang="en-US" sz="3000" b="1" dirty="0" smtClean="0">
                <a:solidFill>
                  <a:srgbClr val="0070C0"/>
                </a:solidFill>
                <a:latin typeface="Century Gothic" pitchFamily="34" charset="0"/>
              </a:rPr>
              <a:t>supported with </a:t>
            </a:r>
            <a:r>
              <a:rPr lang="en-US" sz="3000" b="1" dirty="0" smtClean="0">
                <a:solidFill>
                  <a:srgbClr val="0070C0"/>
                </a:solidFill>
                <a:latin typeface="Century Gothic" pitchFamily="34" charset="0"/>
              </a:rPr>
              <a:t>evidence</a:t>
            </a:r>
          </a:p>
          <a:p>
            <a:pPr marL="688866" lvl="1" indent="-293764">
              <a:buClr>
                <a:srgbClr val="800000"/>
              </a:buClr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3000" b="1" dirty="0" smtClean="0">
                <a:latin typeface="Century Gothic" pitchFamily="34" charset="0"/>
              </a:rPr>
              <a:t>(quotes</a:t>
            </a:r>
            <a:r>
              <a:rPr lang="en-US" sz="3000" b="1" dirty="0" smtClean="0">
                <a:latin typeface="Century Gothic" pitchFamily="34" charset="0"/>
              </a:rPr>
              <a:t>, facts, data</a:t>
            </a:r>
            <a:r>
              <a:rPr lang="en-US" sz="3000" b="1" dirty="0" smtClean="0">
                <a:latin typeface="Century Gothic" pitchFamily="34" charset="0"/>
              </a:rPr>
              <a:t>)</a:t>
            </a:r>
            <a:br>
              <a:rPr lang="en-US" sz="3000" b="1" dirty="0" smtClean="0">
                <a:latin typeface="Century Gothic" pitchFamily="34" charset="0"/>
              </a:rPr>
            </a:br>
            <a:endParaRPr lang="en-US" sz="3000" b="1" dirty="0" smtClean="0">
              <a:latin typeface="Century Gothic" pitchFamily="34" charset="0"/>
            </a:endParaRPr>
          </a:p>
          <a:p>
            <a:pPr marL="391686" indent="-293764">
              <a:buClr>
                <a:srgbClr val="800000"/>
              </a:buClr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3000" b="1" dirty="0" smtClean="0">
                <a:latin typeface="Century Gothic" pitchFamily="34" charset="0"/>
              </a:rPr>
              <a:t>Evidence must be </a:t>
            </a:r>
            <a:r>
              <a:rPr lang="en-US" sz="3000" b="1" dirty="0" smtClean="0">
                <a:solidFill>
                  <a:srgbClr val="0070C0"/>
                </a:solidFill>
                <a:latin typeface="Century Gothic" pitchFamily="34" charset="0"/>
              </a:rPr>
              <a:t>explained – </a:t>
            </a:r>
            <a:r>
              <a:rPr lang="en-US" sz="3000" b="1" i="1" dirty="0" smtClean="0">
                <a:solidFill>
                  <a:srgbClr val="0070C0"/>
                </a:solidFill>
                <a:latin typeface="Century Gothic" pitchFamily="34" charset="0"/>
              </a:rPr>
              <a:t>how does your evidence relate to your claim?</a:t>
            </a:r>
            <a:endParaRPr lang="en-US" sz="3000" b="1" i="1" dirty="0" smtClean="0">
              <a:solidFill>
                <a:srgbClr val="0070C0"/>
              </a:solidFill>
              <a:latin typeface="Century Gothic" pitchFamily="34" charset="0"/>
            </a:endParaRPr>
          </a:p>
          <a:p>
            <a:pPr marL="391686" indent="-293764">
              <a:buClr>
                <a:srgbClr val="800000"/>
              </a:buClr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3000" b="1" dirty="0" smtClean="0">
              <a:latin typeface="Century Gothic" pitchFamily="34" charset="0"/>
            </a:endParaRPr>
          </a:p>
        </p:txBody>
      </p:sp>
      <p:pic>
        <p:nvPicPr>
          <p:cNvPr id="5122" name="Picture 2" descr="http://images.clipartpanda.com/opinion-clipart-royalty-free-social-networking-clipart-illustration-108753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68" b="16883"/>
          <a:stretch/>
        </p:blipFill>
        <p:spPr bwMode="auto">
          <a:xfrm>
            <a:off x="5562600" y="2209800"/>
            <a:ext cx="2743200" cy="2194560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ffc.asso.fr/ffc/images/stories/images/icones/gif%20loupe%2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5720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234414"/>
      </p:ext>
    </p:extLst>
  </p:cSld>
  <p:clrMapOvr>
    <a:masterClrMapping/>
  </p:clrMapOvr>
  <p:transition spd="med">
    <p:wheel spokes="8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96200" cy="1371600"/>
          </a:xfrm>
        </p:spPr>
        <p:txBody>
          <a:bodyPr/>
          <a:lstStyle/>
          <a:p>
            <a:pPr eaLnBrk="1" hangingPunct="1"/>
            <a:r>
              <a:rPr lang="en-US" alt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RESEARCH - Evidence</a:t>
            </a:r>
            <a:r>
              <a:rPr lang="en-US" alt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en-US" alt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endParaRPr lang="en-US" altLang="en-US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1676400"/>
            <a:ext cx="8305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charset="0"/>
              </a:defRPr>
            </a:lvl1pPr>
            <a:lvl2pPr>
              <a:defRPr sz="2800" b="1">
                <a:solidFill>
                  <a:schemeClr val="tx1"/>
                </a:solidFill>
                <a:latin typeface="Arial" charset="0"/>
              </a:defRPr>
            </a:lvl2pPr>
            <a:lvl3pPr>
              <a:defRPr sz="2400" b="1">
                <a:solidFill>
                  <a:schemeClr val="tx1"/>
                </a:solidFill>
                <a:latin typeface="Arial" charset="0"/>
              </a:defRPr>
            </a:lvl3pPr>
            <a:lvl4pPr>
              <a:defRPr sz="2000" b="1">
                <a:solidFill>
                  <a:schemeClr val="tx1"/>
                </a:solidFill>
                <a:latin typeface="Arial" charset="0"/>
              </a:defRPr>
            </a:lvl4pPr>
            <a:lvl5pPr>
              <a:defRPr sz="2000" b="1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To be valid, an </a:t>
            </a:r>
            <a:r>
              <a:rPr lang="en-GB" altLang="en-US" sz="28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opinion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 or point of view must be </a:t>
            </a:r>
            <a:r>
              <a:rPr lang="en-GB" altLang="en-US" sz="28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supported by </a:t>
            </a:r>
            <a:r>
              <a:rPr lang="en-GB" altLang="en-US" sz="2800" u="sng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facts</a:t>
            </a:r>
            <a:r>
              <a:rPr lang="en-GB" altLang="en-US" sz="28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 and </a:t>
            </a:r>
            <a:r>
              <a:rPr lang="en-GB" altLang="en-US" sz="2800" u="sng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information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. </a:t>
            </a:r>
            <a:endParaRPr lang="en-US" altLang="en-US" sz="2800" dirty="0">
              <a:solidFill>
                <a:srgbClr val="0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200400" y="2971800"/>
            <a:ext cx="55626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charset="0"/>
              </a:defRPr>
            </a:lvl1pPr>
            <a:lvl2pPr>
              <a:defRPr sz="2800" b="1">
                <a:solidFill>
                  <a:schemeClr val="tx1"/>
                </a:solidFill>
                <a:latin typeface="Arial" charset="0"/>
              </a:defRPr>
            </a:lvl2pPr>
            <a:lvl3pPr>
              <a:defRPr sz="2400" b="1">
                <a:solidFill>
                  <a:schemeClr val="tx1"/>
                </a:solidFill>
                <a:latin typeface="Arial" charset="0"/>
              </a:defRPr>
            </a:lvl3pPr>
            <a:lvl4pPr>
              <a:defRPr sz="2000" b="1">
                <a:solidFill>
                  <a:schemeClr val="tx1"/>
                </a:solidFill>
                <a:latin typeface="Arial" charset="0"/>
              </a:defRPr>
            </a:lvl4pPr>
            <a:lvl5pPr>
              <a:defRPr sz="2000" b="1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Once you know what you will write about, you will need to do research on the topic. </a:t>
            </a:r>
            <a:endParaRPr lang="en-US" altLang="en-US" sz="2800" dirty="0">
              <a:solidFill>
                <a:srgbClr val="0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533400" y="5168205"/>
            <a:ext cx="78486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charset="0"/>
              </a:defRPr>
            </a:lvl1pPr>
            <a:lvl2pPr>
              <a:defRPr sz="2800" b="1">
                <a:solidFill>
                  <a:schemeClr val="tx1"/>
                </a:solidFill>
                <a:latin typeface="Arial" charset="0"/>
              </a:defRPr>
            </a:lvl2pPr>
            <a:lvl3pPr>
              <a:defRPr sz="2400" b="1">
                <a:solidFill>
                  <a:schemeClr val="tx1"/>
                </a:solidFill>
                <a:latin typeface="Arial" charset="0"/>
              </a:defRPr>
            </a:lvl3pPr>
            <a:lvl4pPr>
              <a:defRPr sz="2000" b="1">
                <a:solidFill>
                  <a:schemeClr val="tx1"/>
                </a:solidFill>
                <a:latin typeface="Arial" charset="0"/>
              </a:defRPr>
            </a:lvl4pPr>
            <a:lvl5pPr>
              <a:defRPr sz="2000" b="1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Research through </a:t>
            </a:r>
            <a:r>
              <a:rPr lang="en-GB" altLang="en-US" sz="28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interviewing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 people, or</a:t>
            </a:r>
            <a:b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</a:b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reading </a:t>
            </a:r>
            <a:r>
              <a:rPr lang="en-GB" altLang="en-US" sz="28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newspaper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GB" altLang="en-US" sz="28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book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GB" altLang="en-US" sz="28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journal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 or </a:t>
            </a:r>
            <a:r>
              <a:rPr lang="en-GB" altLang="en-US" sz="2800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internet 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articles.</a:t>
            </a:r>
            <a:endParaRPr lang="en-US" altLang="en-US" sz="28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030" name="Picture 6" descr="j015699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0"/>
            <a:ext cx="1778000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j030346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903538"/>
            <a:ext cx="2209800" cy="182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58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autoUpdateAnimBg="0"/>
      <p:bldP spid="1028" grpId="0" autoUpdateAnimBg="0"/>
      <p:bldP spid="102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14400"/>
            <a:ext cx="7589072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PREPARING YOUR ARGUMENTS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09800" y="2057400"/>
            <a:ext cx="6248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charset="0"/>
              </a:defRPr>
            </a:lvl1pPr>
            <a:lvl2pPr>
              <a:defRPr sz="2800" b="1">
                <a:solidFill>
                  <a:schemeClr val="tx1"/>
                </a:solidFill>
                <a:latin typeface="Arial" charset="0"/>
              </a:defRPr>
            </a:lvl2pPr>
            <a:lvl3pPr>
              <a:defRPr sz="2400" b="1">
                <a:solidFill>
                  <a:schemeClr val="tx1"/>
                </a:solidFill>
                <a:latin typeface="Arial" charset="0"/>
              </a:defRPr>
            </a:lvl3pPr>
            <a:lvl4pPr>
              <a:defRPr sz="2000" b="1">
                <a:solidFill>
                  <a:schemeClr val="tx1"/>
                </a:solidFill>
                <a:latin typeface="Arial" charset="0"/>
              </a:defRPr>
            </a:lvl4pPr>
            <a:lvl5pPr>
              <a:defRPr sz="2000" b="1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Bef>
                <a:spcPct val="50000"/>
              </a:spcBef>
              <a:buFont typeface="Wingdings" pitchFamily="2" charset="2"/>
              <a:buChar char="§"/>
            </a:pP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 Look at the </a:t>
            </a:r>
            <a:r>
              <a:rPr lang="en-GB" altLang="en-US" sz="28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three main reasons for </a:t>
            </a:r>
            <a:r>
              <a:rPr lang="en-GB" altLang="en-US" sz="2800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your </a:t>
            </a:r>
            <a:r>
              <a:rPr lang="en-GB" altLang="en-US" sz="28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opinion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.  </a:t>
            </a:r>
            <a:endParaRPr lang="en-US" altLang="en-US" sz="2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590800" y="3276600"/>
            <a:ext cx="662940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charset="0"/>
              </a:defRPr>
            </a:lvl1pPr>
            <a:lvl2pPr>
              <a:defRPr sz="2800" b="1">
                <a:solidFill>
                  <a:schemeClr val="tx1"/>
                </a:solidFill>
                <a:latin typeface="Arial" charset="0"/>
              </a:defRPr>
            </a:lvl2pPr>
            <a:lvl3pPr>
              <a:defRPr sz="2400" b="1">
                <a:solidFill>
                  <a:schemeClr val="tx1"/>
                </a:solidFill>
                <a:latin typeface="Arial" charset="0"/>
              </a:defRPr>
            </a:lvl3pPr>
            <a:lvl4pPr>
              <a:defRPr sz="2000" b="1">
                <a:solidFill>
                  <a:schemeClr val="tx1"/>
                </a:solidFill>
                <a:latin typeface="Arial" charset="0"/>
              </a:defRPr>
            </a:lvl4pPr>
            <a:lvl5pPr>
              <a:defRPr sz="2000" b="1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Bef>
                <a:spcPct val="50000"/>
              </a:spcBef>
              <a:buFont typeface="Wingdings" pitchFamily="2" charset="2"/>
              <a:buChar char="§"/>
            </a:pP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 What </a:t>
            </a:r>
            <a:r>
              <a:rPr lang="en-GB" altLang="en-US" sz="2800" u="sng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objections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 would others have to </a:t>
            </a:r>
            <a:r>
              <a:rPr lang="en-GB" altLang="en-US" sz="28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each 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of your reasons?</a:t>
            </a:r>
            <a:r>
              <a:rPr lang="en-GB" altLang="en-US" sz="2800" dirty="0">
                <a:latin typeface="+mj-lt"/>
                <a:cs typeface="Times New Roman" pitchFamily="18" charset="0"/>
              </a:rPr>
              <a:t>  </a:t>
            </a:r>
            <a:endParaRPr lang="en-US" altLang="en-US" sz="2800" dirty="0">
              <a:latin typeface="+mj-lt"/>
            </a:endParaRPr>
          </a:p>
          <a:p>
            <a:pPr>
              <a:spcBef>
                <a:spcPct val="50000"/>
              </a:spcBef>
            </a:pPr>
            <a:endParaRPr lang="en-US" altLang="en-US" sz="2800" dirty="0">
              <a:latin typeface="+mj-lt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762000" y="4634805"/>
            <a:ext cx="80010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charset="0"/>
              </a:defRPr>
            </a:lvl1pPr>
            <a:lvl2pPr>
              <a:defRPr sz="2800" b="1">
                <a:solidFill>
                  <a:schemeClr val="tx1"/>
                </a:solidFill>
                <a:latin typeface="Arial" charset="0"/>
              </a:defRPr>
            </a:lvl2pPr>
            <a:lvl3pPr>
              <a:defRPr sz="2400" b="1">
                <a:solidFill>
                  <a:schemeClr val="tx1"/>
                </a:solidFill>
                <a:latin typeface="Arial" charset="0"/>
              </a:defRPr>
            </a:lvl3pPr>
            <a:lvl4pPr>
              <a:defRPr sz="2000" b="1">
                <a:solidFill>
                  <a:schemeClr val="tx1"/>
                </a:solidFill>
                <a:latin typeface="Arial" charset="0"/>
              </a:defRPr>
            </a:lvl4pPr>
            <a:lvl5pPr>
              <a:defRPr sz="2000" b="1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Bef>
                <a:spcPct val="50000"/>
              </a:spcBef>
              <a:buFont typeface="Wingdings" pitchFamily="2" charset="2"/>
              <a:buChar char="§"/>
            </a:pPr>
            <a:r>
              <a:rPr lang="en-GB" altLang="en-US" sz="28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Write 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these down under each of your </a:t>
            </a:r>
            <a:r>
              <a:rPr lang="en-GB" altLang="en-US" sz="28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reasons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. Now you have </a:t>
            </a:r>
            <a:r>
              <a:rPr lang="en-GB" altLang="en-US" sz="2800" i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three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altLang="en-US" sz="2800" i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arguments </a:t>
            </a:r>
            <a:r>
              <a:rPr lang="en-GB" altLang="en-US" sz="28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and </a:t>
            </a:r>
            <a:r>
              <a:rPr lang="en-GB" altLang="en-US" sz="2800" i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three</a:t>
            </a:r>
            <a:r>
              <a:rPr lang="en-GB" altLang="en-US" sz="2800" i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altLang="en-US" sz="2800" i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counter-arguments (objections)</a:t>
            </a:r>
            <a:r>
              <a:rPr lang="en-GB" altLang="en-US" sz="2800" i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.</a:t>
            </a:r>
            <a:endParaRPr lang="en-US" altLang="en-US" sz="2800" i="1" dirty="0">
              <a:solidFill>
                <a:srgbClr val="000000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9463" name="Picture 7" descr="BD06882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27432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7335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autoUpdateAnimBg="0"/>
      <p:bldP spid="19460" grpId="0" autoUpdateAnimBg="0"/>
      <p:bldP spid="19461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3652</TotalTime>
  <Words>291</Words>
  <Application>Microsoft Office PowerPoint</Application>
  <PresentationFormat>On-screen Show (4:3)</PresentationFormat>
  <Paragraphs>37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Do Now</vt:lpstr>
      <vt:lpstr>REMEMBER: Test on The Giver on  FRIDAY!  January 9, 2015  Study your Jeopardy Sheets</vt:lpstr>
      <vt:lpstr>Argumentative Writing</vt:lpstr>
      <vt:lpstr>Embedded Assessment 2</vt:lpstr>
      <vt:lpstr>Let’s Break It Down…</vt:lpstr>
      <vt:lpstr>Purpose of Argumentative Writing</vt:lpstr>
      <vt:lpstr>State Your CLAIM!</vt:lpstr>
      <vt:lpstr>RESEARCH - Evidence </vt:lpstr>
      <vt:lpstr>PREPARING YOUR ARGUMENTS</vt:lpstr>
      <vt:lpstr>What Do You Have To Do?</vt:lpstr>
      <vt:lpstr>With Your Group…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Argumentative Writing</dc:title>
  <dc:creator>Goodine, Lindsey</dc:creator>
  <cp:lastModifiedBy>Shettle, Meghan</cp:lastModifiedBy>
  <cp:revision>26</cp:revision>
  <dcterms:created xsi:type="dcterms:W3CDTF">2015-01-02T18:59:10Z</dcterms:created>
  <dcterms:modified xsi:type="dcterms:W3CDTF">2015-01-08T13:31:08Z</dcterms:modified>
</cp:coreProperties>
</file>